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theme/theme2.xml" ContentType="application/vnd.openxmlformats-officedocument.theme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comments/modernComment_100_4AA14065.xml" ContentType="application/vnd.ms-powerpoint.comments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omments/modernComment_118_ECA3C43B.xml" ContentType="application/vnd.ms-powerpoint.comments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comments/modernComment_7FFFE09E_DDCC2DFF.xml" ContentType="application/vnd.ms-powerpoint.comments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comments/modernComment_7FFFDF4B_B7C7CE41.xml" ContentType="application/vnd.ms-powerpoint.comments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4"/>
    <p:sldMasterId id="2147483690" r:id="rId5"/>
    <p:sldMasterId id="2147483708" r:id="rId6"/>
  </p:sldMasterIdLst>
  <p:notesMasterIdLst>
    <p:notesMasterId r:id="rId41"/>
  </p:notesMasterIdLst>
  <p:sldIdLst>
    <p:sldId id="256" r:id="rId7"/>
    <p:sldId id="267" r:id="rId8"/>
    <p:sldId id="268" r:id="rId9"/>
    <p:sldId id="269" r:id="rId10"/>
    <p:sldId id="287" r:id="rId11"/>
    <p:sldId id="2147475620" r:id="rId12"/>
    <p:sldId id="2147475611" r:id="rId13"/>
    <p:sldId id="272" r:id="rId14"/>
    <p:sldId id="278" r:id="rId15"/>
    <p:sldId id="281" r:id="rId16"/>
    <p:sldId id="288" r:id="rId17"/>
    <p:sldId id="284" r:id="rId18"/>
    <p:sldId id="285" r:id="rId19"/>
    <p:sldId id="273" r:id="rId20"/>
    <p:sldId id="289" r:id="rId21"/>
    <p:sldId id="280" r:id="rId22"/>
    <p:sldId id="286" r:id="rId23"/>
    <p:sldId id="295" r:id="rId24"/>
    <p:sldId id="263" r:id="rId25"/>
    <p:sldId id="257" r:id="rId26"/>
    <p:sldId id="2147475612" r:id="rId27"/>
    <p:sldId id="296" r:id="rId28"/>
    <p:sldId id="291" r:id="rId29"/>
    <p:sldId id="279" r:id="rId30"/>
    <p:sldId id="275" r:id="rId31"/>
    <p:sldId id="2147475614" r:id="rId32"/>
    <p:sldId id="2147475615" r:id="rId33"/>
    <p:sldId id="2147475613" r:id="rId34"/>
    <p:sldId id="2147475616" r:id="rId35"/>
    <p:sldId id="2147475617" r:id="rId36"/>
    <p:sldId id="2147475618" r:id="rId37"/>
    <p:sldId id="294" r:id="rId38"/>
    <p:sldId id="2147475621" r:id="rId39"/>
    <p:sldId id="2147475275" r:id="rId4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B6B6262D-024F-9CCC-6FD1-DE067ED92DB7}" name="Garcia, Brianna (CTR)" initials="GB" userId="S::brianna.garcia@mass.gov::153e8b8b-3212-4fb9-99f2-f7a72a2bc6e0" providerId="AD"/>
  <p188:author id="{D795A952-D81F-ED79-91E2-83001ED49B41}" name="Garcia, Brianna (CTR)" initials="BG" userId="S::Brianna.Garcia@mass.gov::153e8b8b-3212-4fb9-99f2-f7a72a2bc6e0" providerId="AD"/>
  <p188:author id="{193EA064-5099-F35D-2D10-D98072C2243B}" name="Jacinto, Christine (CTR)" initials="CJ" userId="Jacinto, Christine (CTR)" providerId="None"/>
  <p188:author id="{76B40573-3B80-12E2-0B7D-08AC027DDA7E}" name="Russell, Caroline N. (CTR)" initials="CR" userId="S::Caroline.N.Russell@mass.gov::c929ee55-8f61-4f15-ba0b-22ba713e0667" providerId="AD"/>
  <p188:author id="{76B7AEB4-B30D-E5B8-DA1D-050362E7D3E5}" name="Russell, Caroline N. (CTR)" initials="R(" userId="S::caroline.n.russell@mass.gov::c929ee55-8f61-4f15-ba0b-22ba713e0667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8E8E8"/>
    <a:srgbClr val="00755F"/>
    <a:srgbClr val="21639F"/>
    <a:srgbClr val="B85600"/>
    <a:srgbClr val="2F485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74C4B09-B1A5-458D-B26E-DC5A2F44FBAD}" v="7481" dt="2025-02-19T19:21:08.246"/>
    <p1510:client id="{356B1FBD-9A52-4955-B66D-2A334BB3DF1A}" v="1451" dt="2025-02-18T22:23:40.300"/>
    <p1510:client id="{45E01546-FF52-4A22-886D-47DFA7B4CA39}" v="1193" dt="2025-02-19T00:23:21.376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9466" autoAdjust="0"/>
    <p:restoredTop sz="87343" autoAdjust="0"/>
  </p:normalViewPr>
  <p:slideViewPr>
    <p:cSldViewPr snapToGrid="0">
      <p:cViewPr>
        <p:scale>
          <a:sx n="60" d="100"/>
          <a:sy n="60" d="100"/>
        </p:scale>
        <p:origin x="1044" y="900"/>
      </p:cViewPr>
      <p:guideLst/>
    </p:cSldViewPr>
  </p:slideViewPr>
  <p:outlineViewPr>
    <p:cViewPr>
      <p:scale>
        <a:sx n="33" d="100"/>
        <a:sy n="33" d="100"/>
      </p:scale>
      <p:origin x="0" y="-9006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7.xml"/><Relationship Id="rId18" Type="http://schemas.openxmlformats.org/officeDocument/2006/relationships/slide" Target="slides/slide12.xml"/><Relationship Id="rId26" Type="http://schemas.openxmlformats.org/officeDocument/2006/relationships/slide" Target="slides/slide20.xml"/><Relationship Id="rId39" Type="http://schemas.openxmlformats.org/officeDocument/2006/relationships/slide" Target="slides/slide33.xml"/><Relationship Id="rId21" Type="http://schemas.openxmlformats.org/officeDocument/2006/relationships/slide" Target="slides/slide15.xml"/><Relationship Id="rId34" Type="http://schemas.openxmlformats.org/officeDocument/2006/relationships/slide" Target="slides/slide28.xml"/><Relationship Id="rId42" Type="http://schemas.openxmlformats.org/officeDocument/2006/relationships/presProps" Target="presProps.xml"/><Relationship Id="rId47" Type="http://schemas.microsoft.com/office/2018/10/relationships/authors" Target="authors.xml"/><Relationship Id="rId7" Type="http://schemas.openxmlformats.org/officeDocument/2006/relationships/slide" Target="slides/slide1.xml"/><Relationship Id="rId2" Type="http://schemas.openxmlformats.org/officeDocument/2006/relationships/customXml" Target="../customXml/item2.xml"/><Relationship Id="rId16" Type="http://schemas.openxmlformats.org/officeDocument/2006/relationships/slide" Target="slides/slide10.xml"/><Relationship Id="rId29" Type="http://schemas.openxmlformats.org/officeDocument/2006/relationships/slide" Target="slides/slide23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" Target="slides/slide5.xml"/><Relationship Id="rId24" Type="http://schemas.openxmlformats.org/officeDocument/2006/relationships/slide" Target="slides/slide18.xml"/><Relationship Id="rId32" Type="http://schemas.openxmlformats.org/officeDocument/2006/relationships/slide" Target="slides/slide26.xml"/><Relationship Id="rId37" Type="http://schemas.openxmlformats.org/officeDocument/2006/relationships/slide" Target="slides/slide31.xml"/><Relationship Id="rId40" Type="http://schemas.openxmlformats.org/officeDocument/2006/relationships/slide" Target="slides/slide34.xml"/><Relationship Id="rId45" Type="http://schemas.openxmlformats.org/officeDocument/2006/relationships/tableStyles" Target="tableStyles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9.xml"/><Relationship Id="rId23" Type="http://schemas.openxmlformats.org/officeDocument/2006/relationships/slide" Target="slides/slide17.xml"/><Relationship Id="rId28" Type="http://schemas.openxmlformats.org/officeDocument/2006/relationships/slide" Target="slides/slide22.xml"/><Relationship Id="rId36" Type="http://schemas.openxmlformats.org/officeDocument/2006/relationships/slide" Target="slides/slide30.xml"/><Relationship Id="rId10" Type="http://schemas.openxmlformats.org/officeDocument/2006/relationships/slide" Target="slides/slide4.xml"/><Relationship Id="rId19" Type="http://schemas.openxmlformats.org/officeDocument/2006/relationships/slide" Target="slides/slide13.xml"/><Relationship Id="rId31" Type="http://schemas.openxmlformats.org/officeDocument/2006/relationships/slide" Target="slides/slide25.xml"/><Relationship Id="rId44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3.xml"/><Relationship Id="rId14" Type="http://schemas.openxmlformats.org/officeDocument/2006/relationships/slide" Target="slides/slide8.xml"/><Relationship Id="rId22" Type="http://schemas.openxmlformats.org/officeDocument/2006/relationships/slide" Target="slides/slide16.xml"/><Relationship Id="rId27" Type="http://schemas.openxmlformats.org/officeDocument/2006/relationships/slide" Target="slides/slide21.xml"/><Relationship Id="rId30" Type="http://schemas.openxmlformats.org/officeDocument/2006/relationships/slide" Target="slides/slide24.xml"/><Relationship Id="rId35" Type="http://schemas.openxmlformats.org/officeDocument/2006/relationships/slide" Target="slides/slide29.xml"/><Relationship Id="rId43" Type="http://schemas.openxmlformats.org/officeDocument/2006/relationships/viewProps" Target="viewProps.xml"/><Relationship Id="rId8" Type="http://schemas.openxmlformats.org/officeDocument/2006/relationships/slide" Target="slides/slide2.xml"/><Relationship Id="rId3" Type="http://schemas.openxmlformats.org/officeDocument/2006/relationships/customXml" Target="../customXml/item3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25" Type="http://schemas.openxmlformats.org/officeDocument/2006/relationships/slide" Target="slides/slide19.xml"/><Relationship Id="rId33" Type="http://schemas.openxmlformats.org/officeDocument/2006/relationships/slide" Target="slides/slide27.xml"/><Relationship Id="rId38" Type="http://schemas.openxmlformats.org/officeDocument/2006/relationships/slide" Target="slides/slide32.xml"/><Relationship Id="rId46" Type="http://schemas.microsoft.com/office/2015/10/relationships/revisionInfo" Target="revisionInfo.xml"/><Relationship Id="rId20" Type="http://schemas.openxmlformats.org/officeDocument/2006/relationships/slide" Target="slides/slide14.xml"/><Relationship Id="rId41" Type="http://schemas.openxmlformats.org/officeDocument/2006/relationships/notesMaster" Target="notesMasters/notesMaster1.xml"/></Relationships>
</file>

<file path=ppt/comments/modernComment_7FFFDF4B_B7C7CE41.xml><?xml version="1.0" encoding="utf-8"?>
<p188:cmLst xmlns:a="http://schemas.openxmlformats.org/drawingml/2006/main" xmlns:r="http://schemas.openxmlformats.org/officeDocument/2006/relationships" xmlns:p188="http://schemas.microsoft.com/office/powerpoint/2018/8/main">
  <p188:cm id="{5FD98E82-87A7-497C-8F7C-468D0848E6E1}" authorId="{193EA064-5099-F35D-2D10-D98072C2243B}" created="2025-02-18T23:57:15.427">
    <ac:txMkLst xmlns:ac="http://schemas.microsoft.com/office/drawing/2013/main/command">
      <pc:docMk xmlns:pc="http://schemas.microsoft.com/office/powerpoint/2013/main/command"/>
      <pc:sldMk xmlns:pc="http://schemas.microsoft.com/office/powerpoint/2013/main/command" cId="3083324993" sldId="2147475275"/>
      <ac:spMk id="6" creationId="{36C55794-9615-5455-47B0-C699B145AC16}"/>
      <ac:txMk cp="0" len="37">
        <ac:context len="163" hash="2796275664"/>
      </ac:txMk>
    </ac:txMkLst>
    <p188:pos x="3390480" y="221559"/>
    <p188:txBody>
      <a:bodyPr/>
      <a:lstStyle/>
      <a:p>
        <a:r>
          <a:rPr lang="en-US"/>
          <a:t>Recommend removing this question.</a:t>
        </a:r>
      </a:p>
    </p188:txBody>
  </p188:cm>
</p188:cmLst>
</file>

<file path=ppt/comments/modernComment_7FFFE09E_DDCC2DFF.xml><?xml version="1.0" encoding="utf-8"?>
<p188:cmLst xmlns:a="http://schemas.openxmlformats.org/drawingml/2006/main" xmlns:r="http://schemas.openxmlformats.org/officeDocument/2006/relationships" xmlns:p188="http://schemas.microsoft.com/office/powerpoint/2018/8/main">
  <p188:cm id="{107143BE-5EE6-49EA-AAF2-61AF94CA434D}" authorId="{76B40573-3B80-12E2-0B7D-08AC027DDA7E}" created="2025-02-18T22:23:40.273">
    <pc:sldMkLst xmlns:pc="http://schemas.microsoft.com/office/powerpoint/2013/main/command">
      <pc:docMk/>
      <pc:sldMk cId="3721145855" sldId="2147475614"/>
    </pc:sldMkLst>
    <p188:replyLst>
      <p188:reply id="{39FEA734-26FC-43B6-814B-2F51C656A7D9}" authorId="{D795A952-D81F-ED79-91E2-83001ED49B41}" created="2025-02-19T16:37:47.405">
        <p188:txBody>
          <a:bodyPr/>
          <a:lstStyle/>
          <a:p>
            <a:r>
              <a:rPr lang="en-US"/>
              <a:t>I like clicking 😉 </a:t>
            </a:r>
          </a:p>
        </p188:txBody>
      </p188:reply>
    </p188:replyLst>
    <p188:txBody>
      <a:bodyPr/>
      <a:lstStyle/>
      <a:p>
        <a:r>
          <a:rPr lang="en-US"/>
          <a:t>[@Garcia, Brianna (CTR)] animations all seem to be working! You could save a click by combining the show answer click with the explain answer click, but not sure if we want to do that for tomorrow</a:t>
        </a:r>
      </a:p>
    </p188:txBody>
  </p188:cm>
</p188:cmLst>
</file>

<file path=ppt/comments/modernComment_100_4AA14065.xml><?xml version="1.0" encoding="utf-8"?>
<p188:cmLst xmlns:a="http://schemas.openxmlformats.org/drawingml/2006/main" xmlns:r="http://schemas.openxmlformats.org/officeDocument/2006/relationships" xmlns:p188="http://schemas.microsoft.com/office/powerpoint/2018/8/main">
  <p188:cm id="{C6CC2E94-4056-42EE-967E-B4DAD4089655}" authorId="{B6B6262D-024F-9CCC-6FD1-DE067ED92DB7}" created="2024-12-03T19:37:34.140">
    <pc:sldMkLst xmlns:pc="http://schemas.microsoft.com/office/powerpoint/2013/main/command">
      <pc:docMk/>
      <pc:sldMk cId="1252081765" sldId="256"/>
    </pc:sldMkLst>
    <p188:txBody>
      <a:bodyPr/>
      <a:lstStyle/>
      <a:p>
        <a:r>
          <a:rPr lang="en-US"/>
          <a:t>Content for this deck: https://massgov.sharepoint.com/:w:/r/sites/CTR-TEAMS-BEST-Change-Management/Shared%20Documents/Communication/Comms%20Team%20(Working%20Folders)/Brianna%20G%20(Working)/Comms%20Operations/DRAFT_BG_CommsSOP.docx?d=w08727cdc391b4330be0e8b1ed5534565&amp;csf=1&amp;web=1&amp;e=C7V1qw</a:t>
        </a:r>
      </a:p>
    </p188:txBody>
  </p188:cm>
</p188:cmLst>
</file>

<file path=ppt/comments/modernComment_118_ECA3C43B.xml><?xml version="1.0" encoding="utf-8"?>
<p188:cmLst xmlns:a="http://schemas.openxmlformats.org/drawingml/2006/main" xmlns:r="http://schemas.openxmlformats.org/officeDocument/2006/relationships" xmlns:p188="http://schemas.microsoft.com/office/powerpoint/2018/8/main">
  <p188:cm id="{24B930ED-9C85-4388-B30A-DFA867FD7059}" authorId="{193EA064-5099-F35D-2D10-D98072C2243B}" created="2025-02-19T00:21:18.680">
    <pc:sldMkLst xmlns:pc="http://schemas.microsoft.com/office/powerpoint/2013/main/command">
      <pc:docMk/>
      <pc:sldMk cId="3970155579" sldId="280"/>
    </pc:sldMkLst>
    <p188:txBody>
      <a:bodyPr/>
      <a:lstStyle/>
      <a:p>
        <a:r>
          <a:rPr lang="en-US"/>
          <a:t>Recommend: use slide layout with logos in top right.</a:t>
        </a:r>
      </a:p>
    </p188:txBody>
  </p188:cm>
</p188:cmLst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BE300E2-47DF-4BF1-B8A2-6F061C99A4A1}" type="datetimeFigureOut">
              <a:rPr lang="en-US" smtClean="0"/>
              <a:t>2/14/2025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FE7D302-AB34-4CA1-95BC-FBFCEE4704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425168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FE7D302-AB34-4CA1-95BC-FBFCEE4704DA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203726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FE7D302-AB34-4CA1-95BC-FBFCEE4704DA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226331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FE7D302-AB34-4CA1-95BC-FBFCEE4704DA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631501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FE7D302-AB34-4CA1-95BC-FBFCEE4704DA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025799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FE7D302-AB34-4CA1-95BC-FBFCEE4704DA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244253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FE7D302-AB34-4CA1-95BC-FBFCEE4704DA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720537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F19D653-A166-7C34-CA9D-19560D888DA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D6A4003-6FB3-A476-CDB8-F88AFBD0F12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84A5E28-49E6-B7BF-1A63-4CA63AADC98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144731B-C513-AF6D-1881-7909CCC0000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FE7D302-AB34-4CA1-95BC-FBFCEE4704DA}" type="slidenum">
              <a:rPr lang="en-US" smtClean="0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368197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BCA4545-B09C-6268-D00E-6EBEF63909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B411BA1-2604-1B17-9335-930B82E2328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ABE00DE-D0CF-5166-FE8F-70B043F3BE4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8BECBCD-E279-98EA-057D-5B4FFBB4F50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FE7D302-AB34-4CA1-95BC-FBFCEE4704DA}" type="slidenum">
              <a:rPr lang="en-US" smtClean="0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161640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9763A02-1572-31D5-FD22-93E67D71AFA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0120ACE-74FB-C3CA-8B46-794706D05BF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6F01C9D-0763-33DE-4C21-03B6E31593D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49EBB74-2517-3E97-BAE1-1C2A6007FC6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FE7D302-AB34-4CA1-95BC-FBFCEE4704DA}" type="slidenum">
              <a:rPr lang="en-US" smtClean="0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624480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42F1677-1E1F-4591-3131-470816610DB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9613598-00FB-E3B0-7AC7-EE0F85960CE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9771AC0-8D0D-09E6-3073-D1674F1E371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AEB9013-482B-EBF4-2682-B1B10414599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FE7D302-AB34-4CA1-95BC-FBFCEE4704DA}" type="slidenum">
              <a:rPr lang="en-US" smtClean="0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331001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9.png"/><Relationship Id="rId1" Type="http://schemas.openxmlformats.org/officeDocument/2006/relationships/slideMaster" Target="../slideMasters/slideMaster3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572188"/>
            <a:ext cx="9144000" cy="2387600"/>
          </a:xfrm>
        </p:spPr>
        <p:txBody>
          <a:bodyPr anchor="b"/>
          <a:lstStyle>
            <a:lvl1pPr algn="ctr">
              <a:defRPr sz="6000">
                <a:latin typeface="Libre Baskerville" panose="02000000000000000000" pitchFamily="2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4051863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pic>
        <p:nvPicPr>
          <p:cNvPr id="7" name="Picture 6" descr="Business Enterprise Systems Transformation (BEST) Program logo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0286" y="2459503"/>
            <a:ext cx="3579242" cy="3579242"/>
          </a:xfrm>
          <a:prstGeom prst="rect">
            <a:avLst/>
          </a:prstGeom>
        </p:spPr>
      </p:pic>
      <p:grpSp>
        <p:nvGrpSpPr>
          <p:cNvPr id="4" name="Group 3">
            <a:extLst>
              <a:ext uri="{FF2B5EF4-FFF2-40B4-BE49-F238E27FC236}">
                <a16:creationId xmlns:a16="http://schemas.microsoft.com/office/drawing/2014/main" id="{BC87D024-C2A4-98CF-2C9B-BD0B9D00309B}"/>
              </a:ext>
            </a:extLst>
          </p:cNvPr>
          <p:cNvGrpSpPr/>
          <p:nvPr userDrawn="1"/>
        </p:nvGrpSpPr>
        <p:grpSpPr>
          <a:xfrm>
            <a:off x="-9193" y="0"/>
            <a:ext cx="12201193" cy="548640"/>
            <a:chOff x="-9193" y="0"/>
            <a:chExt cx="12201193" cy="548640"/>
          </a:xfrm>
        </p:grpSpPr>
        <p:sp>
          <p:nvSpPr>
            <p:cNvPr id="10" name="Round Same Side Corner Rectangle 6">
              <a:extLst>
                <a:ext uri="{FF2B5EF4-FFF2-40B4-BE49-F238E27FC236}">
                  <a16:creationId xmlns:a16="http://schemas.microsoft.com/office/drawing/2014/main" id="{C0AA884B-9B88-2D85-7B1F-2362301069AC}"/>
                </a:ext>
              </a:extLst>
            </p:cNvPr>
            <p:cNvSpPr/>
            <p:nvPr userDrawn="1"/>
          </p:nvSpPr>
          <p:spPr>
            <a:xfrm flipV="1">
              <a:off x="0" y="0"/>
              <a:ext cx="12192000" cy="548640"/>
            </a:xfrm>
            <a:prstGeom prst="round2SameRect">
              <a:avLst/>
            </a:prstGeom>
            <a:solidFill>
              <a:srgbClr val="0C234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CF2"/>
                </a:solidFill>
                <a:effectLst/>
                <a:uLnTx/>
                <a:uFillTx/>
                <a:latin typeface="Lato"/>
                <a:ea typeface="+mn-ea"/>
                <a:cs typeface="+mn-cs"/>
              </a:endParaRP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7A49A762-4E9A-C29E-5546-62E351D97475}"/>
                </a:ext>
              </a:extLst>
            </p:cNvPr>
            <p:cNvSpPr txBox="1"/>
            <p:nvPr userDrawn="1"/>
          </p:nvSpPr>
          <p:spPr>
            <a:xfrm>
              <a:off x="-9193" y="13399"/>
              <a:ext cx="12133006" cy="52322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 anchor="ctr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600" b="0" i="0" u="none" strike="noStrike" kern="1200" cap="none" spc="50" normalizeH="0" baseline="0" noProof="0">
                  <a:ln>
                    <a:noFill/>
                  </a:ln>
                  <a:solidFill>
                    <a:srgbClr val="FFFCF2"/>
                  </a:solidFill>
                  <a:effectLst/>
                  <a:uLnTx/>
                  <a:uFillTx/>
                  <a:latin typeface="Libre Baskerville" panose="02000000000000000000" pitchFamily="2" charset="0"/>
                  <a:ea typeface="+mn-ea"/>
                  <a:cs typeface="+mn-cs"/>
                </a:rPr>
                <a:t> Business Enterprise</a:t>
              </a:r>
              <a:r>
                <a:rPr kumimoji="0" lang="en-US" sz="2800" b="0" i="0" u="none" strike="noStrike" kern="1200" cap="none" spc="50" normalizeH="0" baseline="0" noProof="0">
                  <a:ln>
                    <a:noFill/>
                  </a:ln>
                  <a:solidFill>
                    <a:srgbClr val="FFFCF2"/>
                  </a:solidFill>
                  <a:effectLst/>
                  <a:uLnTx/>
                  <a:uFillTx/>
                  <a:latin typeface="Libre Baskerville" panose="02000000000000000000" pitchFamily="2" charset="0"/>
                  <a:ea typeface="+mn-ea"/>
                  <a:cs typeface="+mn-cs"/>
                </a:rPr>
                <a:t> </a:t>
              </a:r>
              <a:r>
                <a:rPr kumimoji="0" lang="en-US" sz="2600" b="0" i="0" u="none" strike="noStrike" kern="1200" cap="none" spc="50" normalizeH="0" baseline="0" noProof="0">
                  <a:ln>
                    <a:noFill/>
                  </a:ln>
                  <a:solidFill>
                    <a:srgbClr val="FFFCF2"/>
                  </a:solidFill>
                  <a:effectLst/>
                  <a:uLnTx/>
                  <a:uFillTx/>
                  <a:latin typeface="Libre Baskerville" panose="02000000000000000000" pitchFamily="2" charset="0"/>
                  <a:ea typeface="+mn-ea"/>
                  <a:cs typeface="+mn-cs"/>
                </a:rPr>
                <a:t>Systems Transformation</a:t>
              </a:r>
            </a:p>
          </p:txBody>
        </p:sp>
      </p:grpSp>
      <p:sp>
        <p:nvSpPr>
          <p:cNvPr id="6" name="Date Placeholder 3">
            <a:extLst>
              <a:ext uri="{FF2B5EF4-FFF2-40B4-BE49-F238E27FC236}">
                <a16:creationId xmlns:a16="http://schemas.microsoft.com/office/drawing/2014/main" id="{61EC1DA3-5065-4348-AA11-3191D9BC94E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505325" y="6586283"/>
            <a:ext cx="3124203" cy="17028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rgbClr val="8A8C9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>
                <a:ln>
                  <a:noFill/>
                </a:ln>
                <a:solidFill>
                  <a:srgbClr val="8A8C92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Commonwealth of Massachusetts</a:t>
            </a:r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C0B6C698-3C95-CE22-D1FF-155641529BC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629528" y="6592546"/>
            <a:ext cx="5029199" cy="16401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rgbClr val="8A8C9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>
                <a:ln>
                  <a:noFill/>
                </a:ln>
                <a:solidFill>
                  <a:srgbClr val="8A8C92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Confidential: for internal discussion and policy development only</a:t>
            </a:r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0202732A-F06C-3D2B-9DF9-89DD28AB2F1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58727" y="6586282"/>
            <a:ext cx="3023935" cy="17028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rgbClr val="8A8C9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8CC35B3-0CC1-4AB5-8A2B-5346EDFFE69A}" type="slidenum">
              <a:rPr kumimoji="0" lang="en-US" sz="1000" b="0" i="0" u="none" strike="noStrike" kern="1200" cap="none" spc="0" normalizeH="0" baseline="0" noProof="0" smtClean="0">
                <a:ln>
                  <a:noFill/>
                </a:ln>
                <a:solidFill>
                  <a:srgbClr val="8A8C92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000" b="0" i="0" u="none" strike="noStrike" kern="1200" cap="none" spc="0" normalizeH="0" baseline="0" noProof="0">
              <a:ln>
                <a:noFill/>
              </a:ln>
              <a:solidFill>
                <a:srgbClr val="8A8C92"/>
              </a:solidFill>
              <a:effectLst/>
              <a:uLnTx/>
              <a:uFillTx/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A6ADDEBD-EF59-964E-0E8A-F2612FE7D510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7280" y="6220966"/>
            <a:ext cx="591553" cy="5915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690661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 (Single Line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Libre Baskerville" panose="02000000000000000000" pitchFamily="2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5" name="Text Placeholder 2">
            <a:extLst>
              <a:ext uri="{FF2B5EF4-FFF2-40B4-BE49-F238E27FC236}">
                <a16:creationId xmlns:a16="http://schemas.microsoft.com/office/drawing/2014/main" id="{B0F4FBE7-8C40-9AAF-B26D-90D2B29E689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05326" y="1468073"/>
            <a:ext cx="11201400" cy="511820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>
              <a:lnSpc>
                <a:spcPct val="125000"/>
              </a:lnSpc>
              <a:defRPr/>
            </a:lvl1pPr>
            <a:lvl2pPr>
              <a:lnSpc>
                <a:spcPct val="125000"/>
              </a:lnSpc>
              <a:defRPr/>
            </a:lvl2pPr>
            <a:lvl3pPr>
              <a:lnSpc>
                <a:spcPct val="125000"/>
              </a:lnSpc>
              <a:defRPr/>
            </a:lvl3pPr>
            <a:lvl4pPr>
              <a:lnSpc>
                <a:spcPct val="125000"/>
              </a:lnSpc>
              <a:defRPr/>
            </a:lvl4pPr>
            <a:lvl5pPr>
              <a:lnSpc>
                <a:spcPct val="125000"/>
              </a:lnSpc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9E223460-E239-251C-41EE-94252681699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505325" y="6586283"/>
            <a:ext cx="3124203" cy="17028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rgbClr val="8A8C9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>
                <a:ln>
                  <a:noFill/>
                </a:ln>
                <a:solidFill>
                  <a:srgbClr val="8A8C92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Commonwealth of Massachusetts</a:t>
            </a:r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6C5752C6-7EF3-7ADF-74BE-9457235F9CD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629528" y="6592546"/>
            <a:ext cx="5029199" cy="16401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rgbClr val="8A8C9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>
                <a:ln>
                  <a:noFill/>
                </a:ln>
                <a:solidFill>
                  <a:srgbClr val="8A8C92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Confidential: for internal discussion and policy development only</a:t>
            </a:r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6CD3C926-61AC-67BD-3FAF-201DDB6D87E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58727" y="6586282"/>
            <a:ext cx="3023935" cy="17028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rgbClr val="8A8C9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8CC35B3-0CC1-4AB5-8A2B-5346EDFFE69A}" type="slidenum">
              <a:rPr kumimoji="0" lang="en-US" sz="1000" b="0" i="0" u="none" strike="noStrike" kern="1200" cap="none" spc="0" normalizeH="0" baseline="0" noProof="0" smtClean="0">
                <a:ln>
                  <a:noFill/>
                </a:ln>
                <a:solidFill>
                  <a:srgbClr val="8A8C92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000" b="0" i="0" u="none" strike="noStrike" kern="1200" cap="none" spc="0" normalizeH="0" baseline="0" noProof="0">
              <a:ln>
                <a:noFill/>
              </a:ln>
              <a:solidFill>
                <a:srgbClr val="8A8C92"/>
              </a:solidFill>
              <a:effectLst/>
              <a:uLnTx/>
              <a:uFillTx/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9468716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 (Two Lines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2">
            <a:extLst>
              <a:ext uri="{FF2B5EF4-FFF2-40B4-BE49-F238E27FC236}">
                <a16:creationId xmlns:a16="http://schemas.microsoft.com/office/drawing/2014/main" id="{B0F4FBE7-8C40-9AAF-B26D-90D2B29E689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3295" y="1897039"/>
            <a:ext cx="11201400" cy="468924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>
              <a:lnSpc>
                <a:spcPct val="125000"/>
              </a:lnSpc>
              <a:defRPr/>
            </a:lvl1pPr>
            <a:lvl2pPr>
              <a:lnSpc>
                <a:spcPct val="125000"/>
              </a:lnSpc>
              <a:defRPr/>
            </a:lvl2pPr>
            <a:lvl3pPr>
              <a:lnSpc>
                <a:spcPct val="125000"/>
              </a:lnSpc>
              <a:defRPr/>
            </a:lvl3pPr>
            <a:lvl4pPr>
              <a:lnSpc>
                <a:spcPct val="125000"/>
              </a:lnSpc>
              <a:defRPr/>
            </a:lvl4pPr>
            <a:lvl5pPr>
              <a:lnSpc>
                <a:spcPct val="125000"/>
              </a:lnSpc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4B4A1071-EEB2-B404-C62B-6AF73DCD8C2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93295" y="678564"/>
            <a:ext cx="11201400" cy="1218476"/>
          </a:xfrm>
        </p:spPr>
        <p:txBody>
          <a:bodyPr>
            <a:noAutofit/>
          </a:bodyPr>
          <a:lstStyle>
            <a:lvl1pPr>
              <a:lnSpc>
                <a:spcPct val="114000"/>
              </a:lnSpc>
              <a:defRPr>
                <a:latin typeface="Libre Baskerville" panose="02000000000000000000" pitchFamily="2" charset="0"/>
              </a:defRPr>
            </a:lvl1pPr>
          </a:lstStyle>
          <a:p>
            <a:r>
              <a:rPr lang="en-US"/>
              <a:t>Click to edit Master title style</a:t>
            </a:r>
            <a:br>
              <a:rPr lang="en-US"/>
            </a:br>
            <a:r>
              <a:rPr lang="en-US"/>
              <a:t>Two lines</a:t>
            </a:r>
          </a:p>
        </p:txBody>
      </p:sp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1CA239E3-A081-8FC0-3C57-127B08E5ADE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505325" y="6586283"/>
            <a:ext cx="3124203" cy="17028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rgbClr val="8A8C9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>
                <a:ln>
                  <a:noFill/>
                </a:ln>
                <a:solidFill>
                  <a:srgbClr val="8A8C92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Commonwealth of Massachusetts</a:t>
            </a:r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521581A5-6C50-1D96-2FA9-4C70896C545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629528" y="6592546"/>
            <a:ext cx="5029199" cy="16401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rgbClr val="8A8C9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>
                <a:ln>
                  <a:noFill/>
                </a:ln>
                <a:solidFill>
                  <a:srgbClr val="8A8C92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Confidential: for internal discussion and policy development only</a:t>
            </a:r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09ED6960-7B66-0FBB-FFDC-0ECAC0CE0A2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58727" y="6586282"/>
            <a:ext cx="3023935" cy="17028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rgbClr val="8A8C9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8CC35B3-0CC1-4AB5-8A2B-5346EDFFE69A}" type="slidenum">
              <a:rPr kumimoji="0" lang="en-US" sz="1000" b="0" i="0" u="none" strike="noStrike" kern="1200" cap="none" spc="0" normalizeH="0" baseline="0" noProof="0" smtClean="0">
                <a:ln>
                  <a:noFill/>
                </a:ln>
                <a:solidFill>
                  <a:srgbClr val="8A8C92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000" b="0" i="0" u="none" strike="noStrike" kern="1200" cap="none" spc="0" normalizeH="0" baseline="0" noProof="0">
              <a:ln>
                <a:noFill/>
              </a:ln>
              <a:solidFill>
                <a:srgbClr val="8A8C92"/>
              </a:solidFill>
              <a:effectLst/>
              <a:uLnTx/>
              <a:uFillTx/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8228804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1BCAD1-D943-81C7-C449-83A25F95E9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3295" y="756533"/>
            <a:ext cx="11201400" cy="548177"/>
          </a:xfrm>
        </p:spPr>
        <p:txBody>
          <a:bodyPr/>
          <a:lstStyle>
            <a:lvl1pPr>
              <a:defRPr>
                <a:latin typeface="Libre Baskerville" panose="02000000000000000000" pitchFamily="2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7" name="Content Placeholder 8">
            <a:extLst>
              <a:ext uri="{FF2B5EF4-FFF2-40B4-BE49-F238E27FC236}">
                <a16:creationId xmlns:a16="http://schemas.microsoft.com/office/drawing/2014/main" id="{4157BB42-5D77-E68D-7F01-585612F4E33F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493295" y="1308634"/>
            <a:ext cx="11201400" cy="420436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>
              <a:buNone/>
              <a:defRPr sz="28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en-US"/>
              <a:t>Sub-Title</a:t>
            </a:r>
          </a:p>
        </p:txBody>
      </p:sp>
      <p:sp>
        <p:nvSpPr>
          <p:cNvPr id="11" name="Text Placeholder 2">
            <a:extLst>
              <a:ext uri="{FF2B5EF4-FFF2-40B4-BE49-F238E27FC236}">
                <a16:creationId xmlns:a16="http://schemas.microsoft.com/office/drawing/2014/main" id="{CD6A3E86-E32F-206D-58E1-E447509AF20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3295" y="1725145"/>
            <a:ext cx="11201400" cy="486113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>
              <a:lnSpc>
                <a:spcPct val="125000"/>
              </a:lnSpc>
              <a:defRPr/>
            </a:lvl1pPr>
            <a:lvl2pPr>
              <a:lnSpc>
                <a:spcPct val="125000"/>
              </a:lnSpc>
              <a:defRPr/>
            </a:lvl2pPr>
            <a:lvl3pPr>
              <a:lnSpc>
                <a:spcPct val="125000"/>
              </a:lnSpc>
              <a:defRPr/>
            </a:lvl3pPr>
            <a:lvl4pPr>
              <a:lnSpc>
                <a:spcPct val="125000"/>
              </a:lnSpc>
              <a:defRPr/>
            </a:lvl4pPr>
            <a:lvl5pPr>
              <a:lnSpc>
                <a:spcPct val="125000"/>
              </a:lnSpc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AC72D4FD-601A-2416-7D58-88FACE84090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505325" y="6586283"/>
            <a:ext cx="3124203" cy="17028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rgbClr val="8A8C9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>
                <a:ln>
                  <a:noFill/>
                </a:ln>
                <a:solidFill>
                  <a:srgbClr val="8A8C92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Commonwealth of Massachusetts</a:t>
            </a:r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23400470-97B0-BFA6-9DEC-80779E89016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629528" y="6592546"/>
            <a:ext cx="5029199" cy="16401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rgbClr val="8A8C9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>
                <a:ln>
                  <a:noFill/>
                </a:ln>
                <a:solidFill>
                  <a:srgbClr val="8A8C92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Confidential: for internal discussion and policy development only</a:t>
            </a:r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AFA9D64C-4A1C-F34D-9626-F7C3BAB4512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58727" y="6586282"/>
            <a:ext cx="3023935" cy="17028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rgbClr val="8A8C9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8CC35B3-0CC1-4AB5-8A2B-5346EDFFE69A}" type="slidenum">
              <a:rPr kumimoji="0" lang="en-US" sz="1000" b="0" i="0" u="none" strike="noStrike" kern="1200" cap="none" spc="0" normalizeH="0" baseline="0" noProof="0" smtClean="0">
                <a:ln>
                  <a:noFill/>
                </a:ln>
                <a:solidFill>
                  <a:srgbClr val="8A8C92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000" b="0" i="0" u="none" strike="noStrike" kern="1200" cap="none" spc="0" normalizeH="0" baseline="0" noProof="0">
              <a:ln>
                <a:noFill/>
              </a:ln>
              <a:solidFill>
                <a:srgbClr val="8A8C92"/>
              </a:solidFill>
              <a:effectLst/>
              <a:uLnTx/>
              <a:uFillTx/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3176287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Business Enterprise Systems Transformation (BEST) Program logo">
            <a:extLst>
              <a:ext uri="{FF2B5EF4-FFF2-40B4-BE49-F238E27FC236}">
                <a16:creationId xmlns:a16="http://schemas.microsoft.com/office/drawing/2014/main" id="{31FBB91E-1248-8A04-F968-06B48A7EB22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alphaModFix amt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330552" y="923206"/>
            <a:ext cx="5586517" cy="5586517"/>
          </a:xfrm>
          <a:prstGeom prst="rect">
            <a:avLst/>
          </a:prstGeom>
        </p:spPr>
      </p:pic>
      <p:sp>
        <p:nvSpPr>
          <p:cNvPr id="10" name="Round Same Side Corner Rectangle 6">
            <a:extLst>
              <a:ext uri="{FF2B5EF4-FFF2-40B4-BE49-F238E27FC236}">
                <a16:creationId xmlns:a16="http://schemas.microsoft.com/office/drawing/2014/main" id="{C0AA884B-9B88-2D85-7B1F-2362301069AC}"/>
              </a:ext>
            </a:extLst>
          </p:cNvPr>
          <p:cNvSpPr/>
          <p:nvPr userDrawn="1"/>
        </p:nvSpPr>
        <p:spPr>
          <a:xfrm flipV="1">
            <a:off x="0" y="0"/>
            <a:ext cx="12192000" cy="548640"/>
          </a:xfrm>
          <a:prstGeom prst="round2SameRect">
            <a:avLst/>
          </a:prstGeom>
          <a:solidFill>
            <a:srgbClr val="0C23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CF2"/>
              </a:solidFill>
              <a:effectLst/>
              <a:uLnTx/>
              <a:uFillTx/>
              <a:latin typeface="Lato"/>
              <a:ea typeface="+mn-ea"/>
              <a:cs typeface="+mn-cs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7A49A762-4E9A-C29E-5546-62E351D97475}"/>
              </a:ext>
            </a:extLst>
          </p:cNvPr>
          <p:cNvSpPr txBox="1"/>
          <p:nvPr userDrawn="1"/>
        </p:nvSpPr>
        <p:spPr>
          <a:xfrm>
            <a:off x="-9193" y="13399"/>
            <a:ext cx="12133006" cy="523220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600" b="0" i="0" u="none" strike="noStrike" kern="1200" cap="none" spc="50" normalizeH="0" baseline="0" noProof="0">
                <a:ln>
                  <a:noFill/>
                </a:ln>
                <a:solidFill>
                  <a:srgbClr val="FFFCF2"/>
                </a:solidFill>
                <a:effectLst/>
                <a:uLnTx/>
                <a:uFillTx/>
                <a:latin typeface="Libre Baskerville" panose="02000000000000000000" pitchFamily="2" charset="0"/>
                <a:ea typeface="+mn-ea"/>
                <a:cs typeface="+mn-cs"/>
              </a:rPr>
              <a:t> Business Enterprise</a:t>
            </a:r>
            <a:r>
              <a:rPr kumimoji="0" lang="en-US" sz="2800" b="0" i="0" u="none" strike="noStrike" kern="1200" cap="none" spc="50" normalizeH="0" baseline="0" noProof="0">
                <a:ln>
                  <a:noFill/>
                </a:ln>
                <a:solidFill>
                  <a:srgbClr val="FFFCF2"/>
                </a:solidFill>
                <a:effectLst/>
                <a:uLnTx/>
                <a:uFillTx/>
                <a:latin typeface="Libre Baskerville" panose="02000000000000000000" pitchFamily="2" charset="0"/>
                <a:ea typeface="+mn-ea"/>
                <a:cs typeface="+mn-cs"/>
              </a:rPr>
              <a:t> </a:t>
            </a:r>
            <a:r>
              <a:rPr kumimoji="0" lang="en-US" sz="2600" b="0" i="0" u="none" strike="noStrike" kern="1200" cap="none" spc="50" normalizeH="0" baseline="0" noProof="0">
                <a:ln>
                  <a:noFill/>
                </a:ln>
                <a:solidFill>
                  <a:srgbClr val="FFFCF2"/>
                </a:solidFill>
                <a:effectLst/>
                <a:uLnTx/>
                <a:uFillTx/>
                <a:latin typeface="Libre Baskerville" panose="02000000000000000000" pitchFamily="2" charset="0"/>
                <a:ea typeface="+mn-ea"/>
                <a:cs typeface="+mn-cs"/>
              </a:rPr>
              <a:t>Systems Transformation</a:t>
            </a:r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8335B763-DE0E-26E4-1F4C-A6FC798B67BA}"/>
              </a:ext>
            </a:extLst>
          </p:cNvPr>
          <p:cNvSpPr txBox="1">
            <a:spLocks/>
          </p:cNvSpPr>
          <p:nvPr userDrawn="1"/>
        </p:nvSpPr>
        <p:spPr>
          <a:xfrm>
            <a:off x="505325" y="6586283"/>
            <a:ext cx="3124203" cy="17028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000" kern="1200">
                <a:solidFill>
                  <a:srgbClr val="8A8C9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en-US"/>
              <a:t>Commonwealth of Massachusetts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E40C888-D3AA-54CD-7224-179668BB426D}"/>
              </a:ext>
            </a:extLst>
          </p:cNvPr>
          <p:cNvSpPr txBox="1">
            <a:spLocks/>
          </p:cNvSpPr>
          <p:nvPr userDrawn="1"/>
        </p:nvSpPr>
        <p:spPr>
          <a:xfrm>
            <a:off x="3629528" y="6592546"/>
            <a:ext cx="5029199" cy="16401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000" kern="1200">
                <a:solidFill>
                  <a:srgbClr val="8A8C9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en-US"/>
              <a:t>Confidential: for internal discussion and policy development only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7B39D93-0E06-111F-83BB-C91FE8ED0081}"/>
              </a:ext>
            </a:extLst>
          </p:cNvPr>
          <p:cNvSpPr txBox="1">
            <a:spLocks/>
          </p:cNvSpPr>
          <p:nvPr userDrawn="1"/>
        </p:nvSpPr>
        <p:spPr>
          <a:xfrm>
            <a:off x="8658727" y="6586282"/>
            <a:ext cx="3023935" cy="17028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000" kern="1200">
                <a:solidFill>
                  <a:srgbClr val="8A8C9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F8CC35B3-0CC1-4AB5-8A2B-5346EDFFE69A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11FFC553-6E39-AA9F-AB13-3BB2255D6458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7280" y="6220966"/>
            <a:ext cx="591553" cy="591553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485310" y="2235200"/>
            <a:ext cx="9144000" cy="2387600"/>
          </a:xfrm>
        </p:spPr>
        <p:txBody>
          <a:bodyPr anchor="b"/>
          <a:lstStyle>
            <a:lvl1pPr algn="ctr">
              <a:defRPr sz="6000">
                <a:latin typeface="Libre Baskerville" panose="02000000000000000000" pitchFamily="2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9032543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Section Header (logo right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Business Enterprise Systems Transformation (BEST) Program logo">
            <a:extLst>
              <a:ext uri="{FF2B5EF4-FFF2-40B4-BE49-F238E27FC236}">
                <a16:creationId xmlns:a16="http://schemas.microsoft.com/office/drawing/2014/main" id="{31FBB91E-1248-8A04-F968-06B48A7EB221}"/>
              </a:ext>
            </a:extLst>
          </p:cNvPr>
          <p:cNvPicPr>
            <a:picLocks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00800" y="1328736"/>
            <a:ext cx="4960961" cy="4960961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14345" y="2018954"/>
            <a:ext cx="6280720" cy="3191565"/>
          </a:xfrm>
        </p:spPr>
        <p:txBody>
          <a:bodyPr anchor="b"/>
          <a:lstStyle>
            <a:lvl1pPr algn="ctr">
              <a:defRPr sz="6000">
                <a:latin typeface="Libre Baskerville" panose="02000000000000000000" pitchFamily="2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276F4394-BF04-0CBC-67FC-2F8CBF62D04C}"/>
              </a:ext>
            </a:extLst>
          </p:cNvPr>
          <p:cNvGrpSpPr/>
          <p:nvPr userDrawn="1"/>
        </p:nvGrpSpPr>
        <p:grpSpPr>
          <a:xfrm>
            <a:off x="-9193" y="0"/>
            <a:ext cx="12201193" cy="548640"/>
            <a:chOff x="-9193" y="0"/>
            <a:chExt cx="12201193" cy="548640"/>
          </a:xfrm>
        </p:grpSpPr>
        <p:sp>
          <p:nvSpPr>
            <p:cNvPr id="5" name="Round Same Side Corner Rectangle 6">
              <a:extLst>
                <a:ext uri="{FF2B5EF4-FFF2-40B4-BE49-F238E27FC236}">
                  <a16:creationId xmlns:a16="http://schemas.microsoft.com/office/drawing/2014/main" id="{48EE0AEF-1E95-2392-3D45-4C8916EAA263}"/>
                </a:ext>
              </a:extLst>
            </p:cNvPr>
            <p:cNvSpPr/>
            <p:nvPr userDrawn="1"/>
          </p:nvSpPr>
          <p:spPr>
            <a:xfrm flipV="1">
              <a:off x="0" y="0"/>
              <a:ext cx="12192000" cy="548640"/>
            </a:xfrm>
            <a:prstGeom prst="round2SameRect">
              <a:avLst/>
            </a:prstGeom>
            <a:solidFill>
              <a:srgbClr val="0C234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CF2"/>
                </a:solidFill>
                <a:effectLst/>
                <a:uLnTx/>
                <a:uFillTx/>
                <a:latin typeface="Lato"/>
                <a:ea typeface="+mn-ea"/>
                <a:cs typeface="+mn-cs"/>
              </a:endParaRPr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F264B379-BEC3-FB0B-0F65-E51335AE116B}"/>
                </a:ext>
              </a:extLst>
            </p:cNvPr>
            <p:cNvSpPr txBox="1"/>
            <p:nvPr userDrawn="1"/>
          </p:nvSpPr>
          <p:spPr>
            <a:xfrm>
              <a:off x="-9193" y="13399"/>
              <a:ext cx="12133006" cy="52322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 anchor="ctr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600" b="0" i="0" u="none" strike="noStrike" kern="1200" cap="none" spc="50" normalizeH="0" baseline="0" noProof="0">
                  <a:ln>
                    <a:noFill/>
                  </a:ln>
                  <a:solidFill>
                    <a:srgbClr val="FFFCF2"/>
                  </a:solidFill>
                  <a:effectLst/>
                  <a:uLnTx/>
                  <a:uFillTx/>
                  <a:latin typeface="Libre Baskerville" panose="02000000000000000000" pitchFamily="2" charset="0"/>
                  <a:ea typeface="+mn-ea"/>
                  <a:cs typeface="+mn-cs"/>
                </a:rPr>
                <a:t> Business Enterprise</a:t>
              </a:r>
              <a:r>
                <a:rPr kumimoji="0" lang="en-US" sz="2800" b="0" i="0" u="none" strike="noStrike" kern="1200" cap="none" spc="50" normalizeH="0" baseline="0" noProof="0">
                  <a:ln>
                    <a:noFill/>
                  </a:ln>
                  <a:solidFill>
                    <a:srgbClr val="FFFCF2"/>
                  </a:solidFill>
                  <a:effectLst/>
                  <a:uLnTx/>
                  <a:uFillTx/>
                  <a:latin typeface="Libre Baskerville" panose="02000000000000000000" pitchFamily="2" charset="0"/>
                  <a:ea typeface="+mn-ea"/>
                  <a:cs typeface="+mn-cs"/>
                </a:rPr>
                <a:t> </a:t>
              </a:r>
              <a:r>
                <a:rPr kumimoji="0" lang="en-US" sz="2600" b="0" i="0" u="none" strike="noStrike" kern="1200" cap="none" spc="50" normalizeH="0" baseline="0" noProof="0">
                  <a:ln>
                    <a:noFill/>
                  </a:ln>
                  <a:solidFill>
                    <a:srgbClr val="FFFCF2"/>
                  </a:solidFill>
                  <a:effectLst/>
                  <a:uLnTx/>
                  <a:uFillTx/>
                  <a:latin typeface="Libre Baskerville" panose="02000000000000000000" pitchFamily="2" charset="0"/>
                  <a:ea typeface="+mn-ea"/>
                  <a:cs typeface="+mn-cs"/>
                </a:rPr>
                <a:t>Systems Transformation</a:t>
              </a:r>
            </a:p>
          </p:txBody>
        </p:sp>
      </p:grpSp>
      <p:sp>
        <p:nvSpPr>
          <p:cNvPr id="8" name="Date Placeholder 3">
            <a:extLst>
              <a:ext uri="{FF2B5EF4-FFF2-40B4-BE49-F238E27FC236}">
                <a16:creationId xmlns:a16="http://schemas.microsoft.com/office/drawing/2014/main" id="{1A6EFC83-ECE2-7A0F-2D0B-339CCC85125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505325" y="6586283"/>
            <a:ext cx="3124203" cy="17028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rgbClr val="8A8C9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>
                <a:ln>
                  <a:noFill/>
                </a:ln>
                <a:solidFill>
                  <a:srgbClr val="8A8C92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Commonwealth of Massachusetts</a:t>
            </a:r>
          </a:p>
        </p:txBody>
      </p:sp>
      <p:sp>
        <p:nvSpPr>
          <p:cNvPr id="9" name="Footer Placeholder 4">
            <a:extLst>
              <a:ext uri="{FF2B5EF4-FFF2-40B4-BE49-F238E27FC236}">
                <a16:creationId xmlns:a16="http://schemas.microsoft.com/office/drawing/2014/main" id="{FBC5A82D-B2FE-F869-F0A4-993C6A305B8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629528" y="6592546"/>
            <a:ext cx="5029199" cy="16401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rgbClr val="8A8C9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>
                <a:ln>
                  <a:noFill/>
                </a:ln>
                <a:solidFill>
                  <a:srgbClr val="8A8C92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Confidential: for internal discussion and policy development only</a:t>
            </a: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23E3F92F-A3A8-D8B5-A0C9-D96C27E326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58727" y="6586282"/>
            <a:ext cx="3023935" cy="17028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rgbClr val="8A8C9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8CC35B3-0CC1-4AB5-8A2B-5346EDFFE69A}" type="slidenum">
              <a:rPr kumimoji="0" lang="en-US" sz="1000" b="0" i="0" u="none" strike="noStrike" kern="1200" cap="none" spc="0" normalizeH="0" baseline="0" noProof="0" smtClean="0">
                <a:ln>
                  <a:noFill/>
                </a:ln>
                <a:solidFill>
                  <a:srgbClr val="8A8C92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000" b="0" i="0" u="none" strike="noStrike" kern="1200" cap="none" spc="0" normalizeH="0" baseline="0" noProof="0">
              <a:ln>
                <a:noFill/>
              </a:ln>
              <a:solidFill>
                <a:srgbClr val="8A8C92"/>
              </a:solidFill>
              <a:effectLst/>
              <a:uLnTx/>
              <a:uFillTx/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A975C692-BBD6-4FBD-9783-908EEDD2BECE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7280" y="6220966"/>
            <a:ext cx="591553" cy="5915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183293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Libre Baskerville" panose="02000000000000000000" pitchFamily="2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5E0D5700-3DC9-E875-02B1-841E59BB8C4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505325" y="6586283"/>
            <a:ext cx="3124203" cy="17028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rgbClr val="8A8C9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>
                <a:ln>
                  <a:noFill/>
                </a:ln>
                <a:solidFill>
                  <a:srgbClr val="8A8C92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Commonwealth of Massachusetts</a:t>
            </a:r>
          </a:p>
        </p:txBody>
      </p:sp>
      <p:sp>
        <p:nvSpPr>
          <p:cNvPr id="7" name="Footer Placeholder 4">
            <a:extLst>
              <a:ext uri="{FF2B5EF4-FFF2-40B4-BE49-F238E27FC236}">
                <a16:creationId xmlns:a16="http://schemas.microsoft.com/office/drawing/2014/main" id="{9BF5918B-85D1-4D51-CF2C-E7494704FC8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629528" y="6592546"/>
            <a:ext cx="5029199" cy="16401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rgbClr val="8A8C9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>
                <a:ln>
                  <a:noFill/>
                </a:ln>
                <a:solidFill>
                  <a:srgbClr val="8A8C92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Confidential: for internal discussion and policy development only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E841BA7E-28F5-2EC6-3CA7-384C06B02B2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58727" y="6586282"/>
            <a:ext cx="3023935" cy="17028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rgbClr val="8A8C9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8CC35B3-0CC1-4AB5-8A2B-5346EDFFE69A}" type="slidenum">
              <a:rPr kumimoji="0" lang="en-US" sz="1000" b="0" i="0" u="none" strike="noStrike" kern="1200" cap="none" spc="0" normalizeH="0" baseline="0" noProof="0" smtClean="0">
                <a:ln>
                  <a:noFill/>
                </a:ln>
                <a:solidFill>
                  <a:srgbClr val="8A8C92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000" b="0" i="0" u="none" strike="noStrike" kern="1200" cap="none" spc="0" normalizeH="0" baseline="0" noProof="0">
              <a:ln>
                <a:noFill/>
              </a:ln>
              <a:solidFill>
                <a:srgbClr val="8A8C92"/>
              </a:solidFill>
              <a:effectLst/>
              <a:uLnTx/>
              <a:uFillTx/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699550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14ACED18-4226-7DA1-E7FE-B6D5B628995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505325" y="6586283"/>
            <a:ext cx="3124203" cy="17028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rgbClr val="8A8C9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>
                <a:ln>
                  <a:noFill/>
                </a:ln>
                <a:solidFill>
                  <a:srgbClr val="8A8C92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Commonwealth of Massachusetts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9724C3E-C8CB-D925-6929-1CE933941B4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629528" y="6592546"/>
            <a:ext cx="5029199" cy="16401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rgbClr val="8A8C9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>
                <a:ln>
                  <a:noFill/>
                </a:ln>
                <a:solidFill>
                  <a:srgbClr val="8A8C92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Confidential: for internal discussion and policy development only</a:t>
            </a:r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BC3C6C70-1B46-5098-8F34-14BFB96DFDF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58727" y="6586282"/>
            <a:ext cx="3023935" cy="17028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rgbClr val="8A8C9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8CC35B3-0CC1-4AB5-8A2B-5346EDFFE69A}" type="slidenum">
              <a:rPr kumimoji="0" lang="en-US" sz="1000" b="0" i="0" u="none" strike="noStrike" kern="1200" cap="none" spc="0" normalizeH="0" baseline="0" noProof="0" smtClean="0">
                <a:ln>
                  <a:noFill/>
                </a:ln>
                <a:solidFill>
                  <a:srgbClr val="8A8C92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000" b="0" i="0" u="none" strike="noStrike" kern="1200" cap="none" spc="0" normalizeH="0" baseline="0" noProof="0">
              <a:ln>
                <a:noFill/>
              </a:ln>
              <a:solidFill>
                <a:srgbClr val="8A8C92"/>
              </a:solidFill>
              <a:effectLst/>
              <a:uLnTx/>
              <a:uFillTx/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4061650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wo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Libre Baskerville" panose="02000000000000000000" pitchFamily="2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2BE18920-CD30-F5AC-3542-683E7A80A6B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05326" y="1468074"/>
            <a:ext cx="5514474" cy="5118208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>
              <a:lnSpc>
                <a:spcPct val="125000"/>
              </a:lnSpc>
              <a:spcBef>
                <a:spcPts val="400"/>
              </a:spcBef>
              <a:buFont typeface="Wingdings 3" panose="05040102010807070707" pitchFamily="18" charset="2"/>
              <a:buChar char=""/>
              <a:defRPr sz="20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>
              <a:lnSpc>
                <a:spcPct val="125000"/>
              </a:lnSpc>
              <a:spcBef>
                <a:spcPts val="400"/>
              </a:spcBef>
              <a:defRPr sz="20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2pPr>
            <a:lvl3pPr>
              <a:lnSpc>
                <a:spcPct val="125000"/>
              </a:lnSpc>
              <a:spcBef>
                <a:spcPts val="400"/>
              </a:spcBef>
              <a:defRPr sz="18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3pPr>
            <a:lvl4pPr>
              <a:lnSpc>
                <a:spcPct val="125000"/>
              </a:lnSpc>
              <a:spcBef>
                <a:spcPts val="400"/>
              </a:spcBef>
              <a:defRPr sz="16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4pPr>
            <a:lvl5pPr>
              <a:lnSpc>
                <a:spcPct val="125000"/>
              </a:lnSpc>
              <a:spcBef>
                <a:spcPts val="400"/>
              </a:spcBef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1" name="Content Placeholder 3">
            <a:extLst>
              <a:ext uri="{FF2B5EF4-FFF2-40B4-BE49-F238E27FC236}">
                <a16:creationId xmlns:a16="http://schemas.microsoft.com/office/drawing/2014/main" id="{188937A3-AFC3-A1B3-D220-36909E3B4128}"/>
              </a:ext>
            </a:extLst>
          </p:cNvPr>
          <p:cNvSpPr>
            <a:spLocks noGrp="1"/>
          </p:cNvSpPr>
          <p:nvPr>
            <p:ph sz="half" idx="10"/>
          </p:nvPr>
        </p:nvSpPr>
        <p:spPr>
          <a:xfrm>
            <a:off x="6172200" y="1468074"/>
            <a:ext cx="5534526" cy="5118207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>
              <a:lnSpc>
                <a:spcPct val="125000"/>
              </a:lnSpc>
              <a:spcBef>
                <a:spcPts val="400"/>
              </a:spcBef>
              <a:buFont typeface="Wingdings 3" panose="05040102010807070707" pitchFamily="18" charset="2"/>
              <a:buChar char=""/>
              <a:defRPr sz="20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>
              <a:lnSpc>
                <a:spcPct val="125000"/>
              </a:lnSpc>
              <a:spcBef>
                <a:spcPts val="400"/>
              </a:spcBef>
              <a:defRPr sz="20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2pPr>
            <a:lvl3pPr>
              <a:lnSpc>
                <a:spcPct val="125000"/>
              </a:lnSpc>
              <a:spcBef>
                <a:spcPts val="400"/>
              </a:spcBef>
              <a:defRPr sz="18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3pPr>
            <a:lvl4pPr>
              <a:lnSpc>
                <a:spcPct val="125000"/>
              </a:lnSpc>
              <a:spcBef>
                <a:spcPts val="400"/>
              </a:spcBef>
              <a:defRPr sz="16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4pPr>
            <a:lvl5pPr>
              <a:lnSpc>
                <a:spcPct val="125000"/>
              </a:lnSpc>
              <a:spcBef>
                <a:spcPts val="400"/>
              </a:spcBef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A59B8CFB-A4EC-C451-BA29-0F1E5AA3363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505325" y="6586283"/>
            <a:ext cx="3124203" cy="17028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rgbClr val="8A8C9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>
                <a:ln>
                  <a:noFill/>
                </a:ln>
                <a:solidFill>
                  <a:srgbClr val="8A8C92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Commonwealth of Massachusetts</a:t>
            </a:r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6F1B8E61-66FD-23B1-3A40-EC9CDE5B1A9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629528" y="6592546"/>
            <a:ext cx="5029199" cy="16401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rgbClr val="8A8C9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>
                <a:ln>
                  <a:noFill/>
                </a:ln>
                <a:solidFill>
                  <a:srgbClr val="8A8C92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Confidential: for internal discussion and policy development only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2F75837-5EFB-448C-262C-D578B5EA95E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58727" y="6586282"/>
            <a:ext cx="3023935" cy="17028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rgbClr val="8A8C9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8CC35B3-0CC1-4AB5-8A2B-5346EDFFE69A}" type="slidenum">
              <a:rPr kumimoji="0" lang="en-US" sz="1000" b="0" i="0" u="none" strike="noStrike" kern="1200" cap="none" spc="0" normalizeH="0" baseline="0" noProof="0" smtClean="0">
                <a:ln>
                  <a:noFill/>
                </a:ln>
                <a:solidFill>
                  <a:srgbClr val="8A8C92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000" b="0" i="0" u="none" strike="noStrike" kern="1200" cap="none" spc="0" normalizeH="0" baseline="0" noProof="0">
              <a:ln>
                <a:noFill/>
              </a:ln>
              <a:solidFill>
                <a:srgbClr val="8A8C92"/>
              </a:solidFill>
              <a:effectLst/>
              <a:uLnTx/>
              <a:uFillTx/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7304573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ide-by-Side 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Libre Baskerville" panose="02000000000000000000" pitchFamily="2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46251F5-3D48-BDEF-54C5-4330952517D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85274" y="1464167"/>
            <a:ext cx="5512301" cy="47669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4501ACF-0E18-F47B-C58C-A27FC6F8A352}"/>
              </a:ext>
            </a:extLst>
          </p:cNvPr>
          <p:cNvSpPr>
            <a:spLocks noGrp="1"/>
          </p:cNvSpPr>
          <p:nvPr>
            <p:ph sz="half" idx="10"/>
          </p:nvPr>
        </p:nvSpPr>
        <p:spPr>
          <a:xfrm>
            <a:off x="505326" y="1940858"/>
            <a:ext cx="5492249" cy="4645423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>
              <a:lnSpc>
                <a:spcPct val="125000"/>
              </a:lnSpc>
              <a:spcBef>
                <a:spcPts val="400"/>
              </a:spcBef>
              <a:buFont typeface="Wingdings 3" panose="05040102010807070707" pitchFamily="18" charset="2"/>
              <a:buChar char=""/>
              <a:defRPr sz="20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>
              <a:lnSpc>
                <a:spcPct val="125000"/>
              </a:lnSpc>
              <a:spcBef>
                <a:spcPts val="400"/>
              </a:spcBef>
              <a:defRPr sz="20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2pPr>
            <a:lvl3pPr>
              <a:lnSpc>
                <a:spcPct val="125000"/>
              </a:lnSpc>
              <a:spcBef>
                <a:spcPts val="400"/>
              </a:spcBef>
              <a:defRPr sz="18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3pPr>
            <a:lvl4pPr>
              <a:lnSpc>
                <a:spcPct val="125000"/>
              </a:lnSpc>
              <a:spcBef>
                <a:spcPts val="400"/>
              </a:spcBef>
              <a:defRPr sz="16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4pPr>
            <a:lvl5pPr>
              <a:lnSpc>
                <a:spcPct val="125000"/>
              </a:lnSpc>
              <a:spcBef>
                <a:spcPts val="400"/>
              </a:spcBef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Text Placeholder 4">
            <a:extLst>
              <a:ext uri="{FF2B5EF4-FFF2-40B4-BE49-F238E27FC236}">
                <a16:creationId xmlns:a16="http://schemas.microsoft.com/office/drawing/2014/main" id="{8FACA608-0175-9557-3EEA-E0F5E6D53775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6170612" y="1464167"/>
            <a:ext cx="5534526" cy="47669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Content Placeholder 5">
            <a:extLst>
              <a:ext uri="{FF2B5EF4-FFF2-40B4-BE49-F238E27FC236}">
                <a16:creationId xmlns:a16="http://schemas.microsoft.com/office/drawing/2014/main" id="{50CC5556-7B7F-84FE-B8C5-5DE69CC4082F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6172200" y="1940859"/>
            <a:ext cx="5534526" cy="4645422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>
              <a:lnSpc>
                <a:spcPct val="125000"/>
              </a:lnSpc>
              <a:spcBef>
                <a:spcPts val="400"/>
              </a:spcBef>
              <a:buFont typeface="Wingdings 3" panose="05040102010807070707" pitchFamily="18" charset="2"/>
              <a:buChar char=""/>
              <a:defRPr sz="20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>
              <a:lnSpc>
                <a:spcPct val="125000"/>
              </a:lnSpc>
              <a:spcBef>
                <a:spcPts val="400"/>
              </a:spcBef>
              <a:defRPr sz="20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2pPr>
            <a:lvl3pPr>
              <a:lnSpc>
                <a:spcPct val="125000"/>
              </a:lnSpc>
              <a:spcBef>
                <a:spcPts val="400"/>
              </a:spcBef>
              <a:defRPr sz="18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3pPr>
            <a:lvl4pPr>
              <a:lnSpc>
                <a:spcPct val="125000"/>
              </a:lnSpc>
              <a:spcBef>
                <a:spcPts val="400"/>
              </a:spcBef>
              <a:defRPr sz="16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4pPr>
            <a:lvl5pPr>
              <a:lnSpc>
                <a:spcPct val="125000"/>
              </a:lnSpc>
              <a:spcBef>
                <a:spcPts val="400"/>
              </a:spcBef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EA9AE1D7-0275-9F10-9DF1-98322F2D8CC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505325" y="6586283"/>
            <a:ext cx="3124203" cy="17028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rgbClr val="8A8C9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>
                <a:ln>
                  <a:noFill/>
                </a:ln>
                <a:solidFill>
                  <a:srgbClr val="8A8C92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Commonwealth of Massachusetts</a:t>
            </a:r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85EBE663-29AD-0D28-83A9-448FE6A2A14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629528" y="6592546"/>
            <a:ext cx="5029199" cy="16401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rgbClr val="8A8C9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>
                <a:ln>
                  <a:noFill/>
                </a:ln>
                <a:solidFill>
                  <a:srgbClr val="8A8C92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Confidential: for internal discussion and policy development only</a:t>
            </a:r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805E28A9-2C50-E4CB-E864-C521D565293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58727" y="6586282"/>
            <a:ext cx="3023935" cy="17028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rgbClr val="8A8C9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8CC35B3-0CC1-4AB5-8A2B-5346EDFFE69A}" type="slidenum">
              <a:rPr kumimoji="0" lang="en-US" sz="1000" b="0" i="0" u="none" strike="noStrike" kern="1200" cap="none" spc="0" normalizeH="0" baseline="0" noProof="0" smtClean="0">
                <a:ln>
                  <a:noFill/>
                </a:ln>
                <a:solidFill>
                  <a:srgbClr val="8A8C92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000" b="0" i="0" u="none" strike="noStrike" kern="1200" cap="none" spc="0" normalizeH="0" baseline="0" noProof="0">
              <a:ln>
                <a:noFill/>
              </a:ln>
              <a:solidFill>
                <a:srgbClr val="8A8C92"/>
              </a:solidFill>
              <a:effectLst/>
              <a:uLnTx/>
              <a:uFillTx/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9520911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A68A26-A491-AA5A-CA45-0DB63B5033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5326" y="671118"/>
            <a:ext cx="4266699" cy="1182849"/>
          </a:xfrm>
        </p:spPr>
        <p:txBody>
          <a:bodyPr anchor="b"/>
          <a:lstStyle>
            <a:lvl1pPr>
              <a:defRPr sz="3200">
                <a:latin typeface="Libre Baskerville" panose="02000000000000000000" pitchFamily="2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D38761D-4F6A-4CB9-8709-7C59CFA84E9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10498" y="855077"/>
            <a:ext cx="6503486" cy="5545723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>
              <a:lnSpc>
                <a:spcPct val="125000"/>
              </a:lnSpc>
              <a:spcBef>
                <a:spcPts val="400"/>
              </a:spcBef>
              <a:buFont typeface="Wingdings 3" panose="05040102010807070707" pitchFamily="18" charset="2"/>
              <a:buChar char=""/>
              <a:defRPr sz="28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>
              <a:lnSpc>
                <a:spcPct val="125000"/>
              </a:lnSpc>
              <a:spcBef>
                <a:spcPts val="400"/>
              </a:spcBef>
              <a:defRPr sz="2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2pPr>
            <a:lvl3pPr>
              <a:lnSpc>
                <a:spcPct val="125000"/>
              </a:lnSpc>
              <a:spcBef>
                <a:spcPts val="400"/>
              </a:spcBef>
              <a:defRPr sz="20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3pPr>
            <a:lvl4pPr>
              <a:lnSpc>
                <a:spcPct val="125000"/>
              </a:lnSpc>
              <a:spcBef>
                <a:spcPts val="400"/>
              </a:spcBef>
              <a:defRPr sz="18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4pPr>
            <a:lvl5pPr>
              <a:lnSpc>
                <a:spcPct val="125000"/>
              </a:lnSpc>
              <a:spcBef>
                <a:spcPts val="400"/>
              </a:spcBef>
              <a:defRPr sz="18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0713C66-68D5-36C8-9702-FF775067B175}"/>
              </a:ext>
            </a:extLst>
          </p:cNvPr>
          <p:cNvSpPr>
            <a:spLocks noGrp="1"/>
          </p:cNvSpPr>
          <p:nvPr>
            <p:ph type="body" sz="half" idx="10"/>
          </p:nvPr>
        </p:nvSpPr>
        <p:spPr>
          <a:xfrm>
            <a:off x="505326" y="1853966"/>
            <a:ext cx="4266699" cy="4546834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spcBef>
                <a:spcPts val="500"/>
              </a:spcBef>
              <a:buNone/>
              <a:defRPr sz="16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Date Placeholder 3">
            <a:extLst>
              <a:ext uri="{FF2B5EF4-FFF2-40B4-BE49-F238E27FC236}">
                <a16:creationId xmlns:a16="http://schemas.microsoft.com/office/drawing/2014/main" id="{F56B71AB-DEB1-4404-9E43-9A2300A3019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505325" y="6586283"/>
            <a:ext cx="3124203" cy="17028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rgbClr val="8A8C9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>
                <a:ln>
                  <a:noFill/>
                </a:ln>
                <a:solidFill>
                  <a:srgbClr val="8A8C92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Commonwealth of Massachusetts</a:t>
            </a:r>
          </a:p>
        </p:txBody>
      </p:sp>
      <p:sp>
        <p:nvSpPr>
          <p:cNvPr id="9" name="Footer Placeholder 4">
            <a:extLst>
              <a:ext uri="{FF2B5EF4-FFF2-40B4-BE49-F238E27FC236}">
                <a16:creationId xmlns:a16="http://schemas.microsoft.com/office/drawing/2014/main" id="{BB92E6B1-1E57-E6D3-3CCA-DA672A26031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629528" y="6592546"/>
            <a:ext cx="5029199" cy="16401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rgbClr val="8A8C9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>
                <a:ln>
                  <a:noFill/>
                </a:ln>
                <a:solidFill>
                  <a:srgbClr val="8A8C92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Confidential: for internal discussion and policy development only</a:t>
            </a: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AC5B0EF4-FCB8-65C3-7D44-20F84C4A5D6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58727" y="6586282"/>
            <a:ext cx="3023935" cy="17028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rgbClr val="8A8C9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8CC35B3-0CC1-4AB5-8A2B-5346EDFFE69A}" type="slidenum">
              <a:rPr kumimoji="0" lang="en-US" sz="1000" b="0" i="0" u="none" strike="noStrike" kern="1200" cap="none" spc="0" normalizeH="0" baseline="0" noProof="0" smtClean="0">
                <a:ln>
                  <a:noFill/>
                </a:ln>
                <a:solidFill>
                  <a:srgbClr val="8A8C92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000" b="0" i="0" u="none" strike="noStrike" kern="1200" cap="none" spc="0" normalizeH="0" baseline="0" noProof="0">
              <a:ln>
                <a:noFill/>
              </a:ln>
              <a:solidFill>
                <a:srgbClr val="8A8C92"/>
              </a:solidFill>
              <a:effectLst/>
              <a:uLnTx/>
              <a:uFillTx/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7461083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0DD684-AF08-DFBD-8A3B-C7F36AEB24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1264" y="697831"/>
            <a:ext cx="4289174" cy="1600200"/>
          </a:xfrm>
        </p:spPr>
        <p:txBody>
          <a:bodyPr anchor="b"/>
          <a:lstStyle>
            <a:lvl1pPr>
              <a:defRPr sz="3200">
                <a:latin typeface="Libre Baskerville" panose="02000000000000000000" pitchFamily="2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82FD460-0D0F-91EF-BB49-5CE106C391B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1600" y="1029535"/>
            <a:ext cx="6529136" cy="513825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C9B51D9-90E1-3019-77F8-BC47BB952862}"/>
              </a:ext>
            </a:extLst>
          </p:cNvPr>
          <p:cNvSpPr>
            <a:spLocks noGrp="1"/>
          </p:cNvSpPr>
          <p:nvPr>
            <p:ph type="body" sz="half" idx="10"/>
          </p:nvPr>
        </p:nvSpPr>
        <p:spPr>
          <a:xfrm>
            <a:off x="481264" y="2347759"/>
            <a:ext cx="4289174" cy="401854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Date Placeholder 3">
            <a:extLst>
              <a:ext uri="{FF2B5EF4-FFF2-40B4-BE49-F238E27FC236}">
                <a16:creationId xmlns:a16="http://schemas.microsoft.com/office/drawing/2014/main" id="{06A01345-2203-D9C3-A699-569EAF7C18B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505325" y="6586283"/>
            <a:ext cx="3124203" cy="17028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rgbClr val="8A8C9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>
                <a:ln>
                  <a:noFill/>
                </a:ln>
                <a:solidFill>
                  <a:srgbClr val="8A8C92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Commonwealth of Massachusetts</a:t>
            </a:r>
          </a:p>
        </p:txBody>
      </p:sp>
      <p:sp>
        <p:nvSpPr>
          <p:cNvPr id="9" name="Footer Placeholder 4">
            <a:extLst>
              <a:ext uri="{FF2B5EF4-FFF2-40B4-BE49-F238E27FC236}">
                <a16:creationId xmlns:a16="http://schemas.microsoft.com/office/drawing/2014/main" id="{9C1C0864-8F35-21FC-9324-435B66C6A15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629528" y="6592546"/>
            <a:ext cx="5029199" cy="16401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rgbClr val="8A8C9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>
                <a:ln>
                  <a:noFill/>
                </a:ln>
                <a:solidFill>
                  <a:srgbClr val="8A8C92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Confidential: for internal discussion and policy development only</a:t>
            </a: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53E1C3B3-D802-1D8E-6E30-265337188FA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58727" y="6586282"/>
            <a:ext cx="3023935" cy="17028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rgbClr val="8A8C9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8CC35B3-0CC1-4AB5-8A2B-5346EDFFE69A}" type="slidenum">
              <a:rPr kumimoji="0" lang="en-US" sz="1000" b="0" i="0" u="none" strike="noStrike" kern="1200" cap="none" spc="0" normalizeH="0" baseline="0" noProof="0" smtClean="0">
                <a:ln>
                  <a:noFill/>
                </a:ln>
                <a:solidFill>
                  <a:srgbClr val="8A8C92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000" b="0" i="0" u="none" strike="noStrike" kern="1200" cap="none" spc="0" normalizeH="0" baseline="0" noProof="0">
              <a:ln>
                <a:noFill/>
              </a:ln>
              <a:solidFill>
                <a:srgbClr val="8A8C92"/>
              </a:solidFill>
              <a:effectLst/>
              <a:uLnTx/>
              <a:uFillTx/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5143386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re 1">
            <a:extLst>
              <a:ext uri="{FF2B5EF4-FFF2-40B4-BE49-F238E27FC236}">
                <a16:creationId xmlns:a16="http://schemas.microsoft.com/office/drawing/2014/main" id="{561C906F-FE73-EC4B-9D46-7CD1B4F0442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65737" y="684000"/>
            <a:ext cx="10676438" cy="531097"/>
          </a:xfrm>
        </p:spPr>
        <p:txBody>
          <a:bodyPr>
            <a:noAutofit/>
          </a:bodyPr>
          <a:lstStyle>
            <a:lvl1pPr>
              <a:defRPr sz="2800">
                <a:solidFill>
                  <a:schemeClr val="tx1"/>
                </a:solidFill>
              </a:defRPr>
            </a:lvl1pPr>
          </a:lstStyle>
          <a:p>
            <a:r>
              <a:rPr lang="en-CA"/>
              <a:t>Title only slide</a:t>
            </a:r>
          </a:p>
        </p:txBody>
      </p:sp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681DBF7A-A2D7-EAF9-FB3D-6D686224243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505325" y="6586283"/>
            <a:ext cx="3124203" cy="17028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rgbClr val="8A8C9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>
                <a:ln>
                  <a:noFill/>
                </a:ln>
                <a:solidFill>
                  <a:srgbClr val="8A8C92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Commonwealth of Massachusetts</a:t>
            </a:r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548C20C1-1B35-5619-4802-0B4171D3E06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629528" y="6592546"/>
            <a:ext cx="5029199" cy="16401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rgbClr val="8A8C9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>
                <a:ln>
                  <a:noFill/>
                </a:ln>
                <a:solidFill>
                  <a:srgbClr val="8A8C92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Confidential: for internal discussion and policy development only</a:t>
            </a:r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FE1C7DAF-75B1-2832-1623-46F31ABEDCB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58727" y="6586282"/>
            <a:ext cx="3023935" cy="17028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rgbClr val="8A8C9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8CC35B3-0CC1-4AB5-8A2B-5346EDFFE69A}" type="slidenum">
              <a:rPr kumimoji="0" lang="en-US" sz="1000" b="0" i="0" u="none" strike="noStrike" kern="1200" cap="none" spc="0" normalizeH="0" baseline="0" noProof="0" smtClean="0">
                <a:ln>
                  <a:noFill/>
                </a:ln>
                <a:solidFill>
                  <a:srgbClr val="8A8C92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000" b="0" i="0" u="none" strike="noStrike" kern="1200" cap="none" spc="0" normalizeH="0" baseline="0" noProof="0">
              <a:ln>
                <a:noFill/>
              </a:ln>
              <a:solidFill>
                <a:srgbClr val="8A8C92"/>
              </a:solidFill>
              <a:effectLst/>
              <a:uLnTx/>
              <a:uFillTx/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8869822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Business Enterprise Systems Transformation (BEST) Program logo">
            <a:extLst>
              <a:ext uri="{FF2B5EF4-FFF2-40B4-BE49-F238E27FC236}">
                <a16:creationId xmlns:a16="http://schemas.microsoft.com/office/drawing/2014/main" id="{5B277654-0016-7532-9AB7-F55894D4C47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44523" y="2641653"/>
            <a:ext cx="3579242" cy="357924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572188"/>
            <a:ext cx="9144000" cy="2387600"/>
          </a:xfrm>
        </p:spPr>
        <p:txBody>
          <a:bodyPr anchor="b"/>
          <a:lstStyle>
            <a:lvl1pPr algn="ctr">
              <a:defRPr sz="6000">
                <a:latin typeface="Libre Baskerville" panose="02000000000000000000" pitchFamily="2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4051863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7" name="Date Placeholder 3">
            <a:extLst>
              <a:ext uri="{FF2B5EF4-FFF2-40B4-BE49-F238E27FC236}">
                <a16:creationId xmlns:a16="http://schemas.microsoft.com/office/drawing/2014/main" id="{72368CC4-49B4-DA70-3569-C21E9ACBFB2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975815" y="6453765"/>
            <a:ext cx="2610656" cy="1824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rgbClr val="8A8C9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>
                <a:ln>
                  <a:noFill/>
                </a:ln>
                <a:solidFill>
                  <a:srgbClr val="8A8C92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Commonwealth of Massachusetts</a:t>
            </a:r>
          </a:p>
        </p:txBody>
      </p:sp>
      <p:sp>
        <p:nvSpPr>
          <p:cNvPr id="18" name="Footer Placeholder 4">
            <a:extLst>
              <a:ext uri="{FF2B5EF4-FFF2-40B4-BE49-F238E27FC236}">
                <a16:creationId xmlns:a16="http://schemas.microsoft.com/office/drawing/2014/main" id="{9CC1962C-9346-00D9-5314-BDFE250558F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586471" y="6453765"/>
            <a:ext cx="5029199" cy="1824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rgbClr val="8A8C9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>
                <a:ln>
                  <a:noFill/>
                </a:ln>
                <a:solidFill>
                  <a:srgbClr val="8A8C92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Confidential: for internal discussion and policy development only</a:t>
            </a:r>
          </a:p>
        </p:txBody>
      </p:sp>
      <p:sp>
        <p:nvSpPr>
          <p:cNvPr id="19" name="Slide Number Placeholder 5">
            <a:extLst>
              <a:ext uri="{FF2B5EF4-FFF2-40B4-BE49-F238E27FC236}">
                <a16:creationId xmlns:a16="http://schemas.microsoft.com/office/drawing/2014/main" id="{494D4AC2-8BE2-B494-D132-68B8E281610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5670" y="6453381"/>
            <a:ext cx="2746091" cy="18288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rgbClr val="8A8C9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8CC35B3-0CC1-4AB5-8A2B-5346EDFFE69A}" type="slidenum">
              <a:rPr kumimoji="0" lang="en-US" sz="1000" b="0" i="0" u="none" strike="noStrike" kern="1200" cap="none" spc="0" normalizeH="0" baseline="0" noProof="0" smtClean="0">
                <a:ln>
                  <a:noFill/>
                </a:ln>
                <a:solidFill>
                  <a:srgbClr val="8A8C92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000" b="0" i="0" u="none" strike="noStrike" kern="1200" cap="none" spc="0" normalizeH="0" baseline="0" noProof="0">
              <a:ln>
                <a:noFill/>
              </a:ln>
              <a:solidFill>
                <a:srgbClr val="8A8C92"/>
              </a:solidFill>
              <a:effectLst/>
              <a:uLnTx/>
              <a:uFillTx/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BC87D024-C2A4-98CF-2C9B-BD0B9D00309B}"/>
              </a:ext>
            </a:extLst>
          </p:cNvPr>
          <p:cNvGrpSpPr/>
          <p:nvPr userDrawn="1"/>
        </p:nvGrpSpPr>
        <p:grpSpPr>
          <a:xfrm>
            <a:off x="-9193" y="0"/>
            <a:ext cx="12201193" cy="548640"/>
            <a:chOff x="-9193" y="0"/>
            <a:chExt cx="12201193" cy="548640"/>
          </a:xfrm>
        </p:grpSpPr>
        <p:sp>
          <p:nvSpPr>
            <p:cNvPr id="10" name="Round Same Side Corner Rectangle 6">
              <a:extLst>
                <a:ext uri="{FF2B5EF4-FFF2-40B4-BE49-F238E27FC236}">
                  <a16:creationId xmlns:a16="http://schemas.microsoft.com/office/drawing/2014/main" id="{C0AA884B-9B88-2D85-7B1F-2362301069AC}"/>
                </a:ext>
              </a:extLst>
            </p:cNvPr>
            <p:cNvSpPr/>
            <p:nvPr userDrawn="1"/>
          </p:nvSpPr>
          <p:spPr>
            <a:xfrm flipV="1">
              <a:off x="0" y="0"/>
              <a:ext cx="12192000" cy="548640"/>
            </a:xfrm>
            <a:prstGeom prst="round2SameRect">
              <a:avLst/>
            </a:prstGeom>
            <a:solidFill>
              <a:srgbClr val="0C234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CF2"/>
                </a:solidFill>
                <a:effectLst/>
                <a:uLnTx/>
                <a:uFillTx/>
                <a:latin typeface="Lato"/>
                <a:ea typeface="+mn-ea"/>
                <a:cs typeface="+mn-cs"/>
              </a:endParaRP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7A49A762-4E9A-C29E-5546-62E351D97475}"/>
                </a:ext>
              </a:extLst>
            </p:cNvPr>
            <p:cNvSpPr txBox="1"/>
            <p:nvPr userDrawn="1"/>
          </p:nvSpPr>
          <p:spPr>
            <a:xfrm>
              <a:off x="-9193" y="13399"/>
              <a:ext cx="12133006" cy="52322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 anchor="ctr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600" b="0" i="0" u="none" strike="noStrike" kern="1200" cap="none" spc="0" normalizeH="0" baseline="0" noProof="0">
                  <a:ln>
                    <a:noFill/>
                  </a:ln>
                  <a:solidFill>
                    <a:srgbClr val="FFFCF2"/>
                  </a:solidFill>
                  <a:effectLst/>
                  <a:uLnTx/>
                  <a:uFillTx/>
                  <a:latin typeface="Libre Baskerville" panose="02000000000000000000" pitchFamily="2" charset="0"/>
                  <a:ea typeface="+mn-ea"/>
                  <a:cs typeface="+mn-cs"/>
                </a:rPr>
                <a:t> Business Enterprise</a:t>
              </a:r>
              <a:r>
                <a:rPr kumimoji="0" lang="en-US" sz="2800" b="0" i="0" u="none" strike="noStrike" kern="1200" cap="none" spc="0" normalizeH="0" baseline="0" noProof="0">
                  <a:ln>
                    <a:noFill/>
                  </a:ln>
                  <a:solidFill>
                    <a:srgbClr val="FFFCF2"/>
                  </a:solidFill>
                  <a:effectLst/>
                  <a:uLnTx/>
                  <a:uFillTx/>
                  <a:latin typeface="Libre Baskerville" panose="02000000000000000000" pitchFamily="2" charset="0"/>
                  <a:ea typeface="+mn-ea"/>
                  <a:cs typeface="+mn-cs"/>
                </a:rPr>
                <a:t> </a:t>
              </a:r>
              <a:r>
                <a:rPr kumimoji="0" lang="en-US" sz="2600" b="0" i="0" u="none" strike="noStrike" kern="1200" cap="none" spc="0" normalizeH="0" baseline="0" noProof="0">
                  <a:ln>
                    <a:noFill/>
                  </a:ln>
                  <a:solidFill>
                    <a:srgbClr val="FFFCF2"/>
                  </a:solidFill>
                  <a:effectLst/>
                  <a:uLnTx/>
                  <a:uFillTx/>
                  <a:latin typeface="Libre Baskerville" panose="02000000000000000000" pitchFamily="2" charset="0"/>
                  <a:ea typeface="+mn-ea"/>
                  <a:cs typeface="+mn-cs"/>
                </a:rPr>
                <a:t>Systems Transformation</a:t>
              </a:r>
            </a:p>
          </p:txBody>
        </p:sp>
      </p:grpSp>
      <p:pic>
        <p:nvPicPr>
          <p:cNvPr id="12" name="Picture 11">
            <a:extLst>
              <a:ext uri="{FF2B5EF4-FFF2-40B4-BE49-F238E27FC236}">
                <a16:creationId xmlns:a16="http://schemas.microsoft.com/office/drawing/2014/main" id="{55A9767B-AFF9-0273-D176-BF75EA76636F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84542" y="6220895"/>
            <a:ext cx="591553" cy="5915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16976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 (Single Line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Libre Baskerville" panose="02000000000000000000" pitchFamily="2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Date Placeholder 3">
            <a:extLst>
              <a:ext uri="{FF2B5EF4-FFF2-40B4-BE49-F238E27FC236}">
                <a16:creationId xmlns:a16="http://schemas.microsoft.com/office/drawing/2014/main" id="{1A7621B1-3D5A-DE6C-2DAB-57B6B89D389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505325" y="6453382"/>
            <a:ext cx="3124203" cy="1824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rgbClr val="8A8C9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>
                <a:ln>
                  <a:noFill/>
                </a:ln>
                <a:solidFill>
                  <a:srgbClr val="8A8C92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Commonwealth of Massachusetts</a:t>
            </a:r>
          </a:p>
        </p:txBody>
      </p:sp>
      <p:sp>
        <p:nvSpPr>
          <p:cNvPr id="9" name="Footer Placeholder 4">
            <a:extLst>
              <a:ext uri="{FF2B5EF4-FFF2-40B4-BE49-F238E27FC236}">
                <a16:creationId xmlns:a16="http://schemas.microsoft.com/office/drawing/2014/main" id="{0996238E-E6C6-1750-208B-CAF2CA32EF4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629528" y="6459646"/>
            <a:ext cx="5029199" cy="17028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rgbClr val="8A8C9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>
                <a:ln>
                  <a:noFill/>
                </a:ln>
                <a:solidFill>
                  <a:srgbClr val="8A8C92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Confidential: for internal discussion and policy development only</a:t>
            </a: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E88E2593-48AE-68D4-E5D6-C3F161F6BDB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58727" y="6459646"/>
            <a:ext cx="3023935" cy="17028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rgbClr val="8A8C9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8CC35B3-0CC1-4AB5-8A2B-5346EDFFE69A}" type="slidenum">
              <a:rPr kumimoji="0" lang="en-US" sz="1000" b="0" i="0" u="none" strike="noStrike" kern="1200" cap="none" spc="0" normalizeH="0" baseline="0" noProof="0" smtClean="0">
                <a:ln>
                  <a:noFill/>
                </a:ln>
                <a:solidFill>
                  <a:srgbClr val="8A8C92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000" b="0" i="0" u="none" strike="noStrike" kern="1200" cap="none" spc="0" normalizeH="0" baseline="0" noProof="0">
              <a:ln>
                <a:noFill/>
              </a:ln>
              <a:solidFill>
                <a:srgbClr val="8A8C92"/>
              </a:solidFill>
              <a:effectLst/>
              <a:uLnTx/>
              <a:uFillTx/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5" name="Text Placeholder 2">
            <a:extLst>
              <a:ext uri="{FF2B5EF4-FFF2-40B4-BE49-F238E27FC236}">
                <a16:creationId xmlns:a16="http://schemas.microsoft.com/office/drawing/2014/main" id="{B0F4FBE7-8C40-9AAF-B26D-90D2B29E689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05325" y="1468073"/>
            <a:ext cx="11177337" cy="497625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11237412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and Content (Single Line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Libre Baskerville" panose="02000000000000000000" pitchFamily="2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Date Placeholder 3">
            <a:extLst>
              <a:ext uri="{FF2B5EF4-FFF2-40B4-BE49-F238E27FC236}">
                <a16:creationId xmlns:a16="http://schemas.microsoft.com/office/drawing/2014/main" id="{1A7621B1-3D5A-DE6C-2DAB-57B6B89D389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505325" y="6453382"/>
            <a:ext cx="3124203" cy="1824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rgbClr val="8A8C9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>
                <a:ln>
                  <a:noFill/>
                </a:ln>
                <a:solidFill>
                  <a:srgbClr val="8A8C92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Commonwealth of Massachusetts</a:t>
            </a:r>
          </a:p>
        </p:txBody>
      </p:sp>
      <p:sp>
        <p:nvSpPr>
          <p:cNvPr id="9" name="Footer Placeholder 4">
            <a:extLst>
              <a:ext uri="{FF2B5EF4-FFF2-40B4-BE49-F238E27FC236}">
                <a16:creationId xmlns:a16="http://schemas.microsoft.com/office/drawing/2014/main" id="{0996238E-E6C6-1750-208B-CAF2CA32EF4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629528" y="6459646"/>
            <a:ext cx="5029199" cy="17028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rgbClr val="8A8C9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>
                <a:ln>
                  <a:noFill/>
                </a:ln>
                <a:solidFill>
                  <a:srgbClr val="8A8C92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Confidential: for internal discussion and policy development only</a:t>
            </a: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E88E2593-48AE-68D4-E5D6-C3F161F6BDB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58727" y="6459646"/>
            <a:ext cx="3023935" cy="17028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rgbClr val="8A8C9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8CC35B3-0CC1-4AB5-8A2B-5346EDFFE69A}" type="slidenum">
              <a:rPr kumimoji="0" lang="en-US" sz="1000" b="0" i="0" u="none" strike="noStrike" kern="1200" cap="none" spc="0" normalizeH="0" baseline="0" noProof="0" smtClean="0">
                <a:ln>
                  <a:noFill/>
                </a:ln>
                <a:solidFill>
                  <a:srgbClr val="8A8C92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000" b="0" i="0" u="none" strike="noStrike" kern="1200" cap="none" spc="0" normalizeH="0" baseline="0" noProof="0">
              <a:ln>
                <a:noFill/>
              </a:ln>
              <a:solidFill>
                <a:srgbClr val="8A8C92"/>
              </a:solidFill>
              <a:effectLst/>
              <a:uLnTx/>
              <a:uFillTx/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5" name="Text Placeholder 2">
            <a:extLst>
              <a:ext uri="{FF2B5EF4-FFF2-40B4-BE49-F238E27FC236}">
                <a16:creationId xmlns:a16="http://schemas.microsoft.com/office/drawing/2014/main" id="{B0F4FBE7-8C40-9AAF-B26D-90D2B29E689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05325" y="1468073"/>
            <a:ext cx="11177337" cy="497625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42238507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 (Two Lines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505325" y="637674"/>
            <a:ext cx="11195385" cy="1259366"/>
          </a:xfrm>
        </p:spPr>
        <p:txBody>
          <a:bodyPr/>
          <a:lstStyle>
            <a:lvl1pPr>
              <a:lnSpc>
                <a:spcPct val="114000"/>
              </a:lnSpc>
              <a:defRPr>
                <a:latin typeface="Libre Baskerville" panose="02000000000000000000" pitchFamily="2" charset="0"/>
              </a:defRPr>
            </a:lvl1pPr>
          </a:lstStyle>
          <a:p>
            <a:r>
              <a:rPr lang="en-US"/>
              <a:t>Click to edit Master title style</a:t>
            </a:r>
            <a:br>
              <a:rPr lang="en-US"/>
            </a:br>
            <a:r>
              <a:rPr lang="en-US"/>
              <a:t>Two lines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5325" y="1897040"/>
            <a:ext cx="11195385" cy="4556342"/>
          </a:xfrm>
        </p:spPr>
        <p:txBody>
          <a:bodyPr>
            <a:normAutofit/>
          </a:bodyPr>
          <a:lstStyle>
            <a:lvl1pPr marL="228600" indent="-228600">
              <a:lnSpc>
                <a:spcPct val="100000"/>
              </a:lnSpc>
              <a:spcBef>
                <a:spcPts val="500"/>
              </a:spcBef>
              <a:buFont typeface="Wingdings 3" panose="05040102010807070707" pitchFamily="18" charset="2"/>
              <a:buChar char=""/>
              <a:defRPr sz="20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>
              <a:lnSpc>
                <a:spcPct val="100000"/>
              </a:lnSpc>
              <a:spcBef>
                <a:spcPts val="500"/>
              </a:spcBef>
              <a:defRPr sz="20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2pPr>
            <a:lvl3pPr>
              <a:lnSpc>
                <a:spcPct val="100000"/>
              </a:lnSpc>
              <a:spcBef>
                <a:spcPts val="500"/>
              </a:spcBef>
              <a:defRPr sz="18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3pPr>
            <a:lvl4pPr>
              <a:lnSpc>
                <a:spcPct val="100000"/>
              </a:lnSpc>
              <a:spcBef>
                <a:spcPts val="500"/>
              </a:spcBef>
              <a:defRPr sz="16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4pPr>
            <a:lvl5pPr>
              <a:lnSpc>
                <a:spcPct val="100000"/>
              </a:lnSpc>
              <a:spcBef>
                <a:spcPts val="500"/>
              </a:spcBef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Date Placeholder 3">
            <a:extLst>
              <a:ext uri="{FF2B5EF4-FFF2-40B4-BE49-F238E27FC236}">
                <a16:creationId xmlns:a16="http://schemas.microsoft.com/office/drawing/2014/main" id="{1A7621B1-3D5A-DE6C-2DAB-57B6B89D389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505325" y="6453382"/>
            <a:ext cx="3124203" cy="1824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rgbClr val="8A8C9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>
                <a:ln>
                  <a:noFill/>
                </a:ln>
                <a:solidFill>
                  <a:srgbClr val="8A8C92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Commonwealth of Massachusetts</a:t>
            </a:r>
          </a:p>
        </p:txBody>
      </p:sp>
      <p:sp>
        <p:nvSpPr>
          <p:cNvPr id="9" name="Footer Placeholder 4">
            <a:extLst>
              <a:ext uri="{FF2B5EF4-FFF2-40B4-BE49-F238E27FC236}">
                <a16:creationId xmlns:a16="http://schemas.microsoft.com/office/drawing/2014/main" id="{0996238E-E6C6-1750-208B-CAF2CA32EF4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629528" y="6459646"/>
            <a:ext cx="5029199" cy="17028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rgbClr val="8A8C9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>
                <a:ln>
                  <a:noFill/>
                </a:ln>
                <a:solidFill>
                  <a:srgbClr val="8A8C92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Confidential: for internal discussion and policy development only</a:t>
            </a: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E88E2593-48AE-68D4-E5D6-C3F161F6BDB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58727" y="6459646"/>
            <a:ext cx="3041983" cy="17028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rgbClr val="8A8C9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8CC35B3-0CC1-4AB5-8A2B-5346EDFFE69A}" type="slidenum">
              <a:rPr kumimoji="0" lang="en-US" sz="1000" b="0" i="0" u="none" strike="noStrike" kern="1200" cap="none" spc="0" normalizeH="0" baseline="0" noProof="0" smtClean="0">
                <a:ln>
                  <a:noFill/>
                </a:ln>
                <a:solidFill>
                  <a:srgbClr val="8A8C92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000" b="0" i="0" u="none" strike="noStrike" kern="1200" cap="none" spc="0" normalizeH="0" baseline="0" noProof="0">
              <a:ln>
                <a:noFill/>
              </a:ln>
              <a:solidFill>
                <a:srgbClr val="8A8C92"/>
              </a:solidFill>
              <a:effectLst/>
              <a:uLnTx/>
              <a:uFillTx/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9791763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Sub-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Libre Baskerville" panose="02000000000000000000" pitchFamily="2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Date Placeholder 3">
            <a:extLst>
              <a:ext uri="{FF2B5EF4-FFF2-40B4-BE49-F238E27FC236}">
                <a16:creationId xmlns:a16="http://schemas.microsoft.com/office/drawing/2014/main" id="{1A7621B1-3D5A-DE6C-2DAB-57B6B89D389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505325" y="6453382"/>
            <a:ext cx="3124203" cy="1824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rgbClr val="8A8C9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>
                <a:ln>
                  <a:noFill/>
                </a:ln>
                <a:solidFill>
                  <a:srgbClr val="8A8C92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Commonwealth of Massachusetts</a:t>
            </a:r>
          </a:p>
        </p:txBody>
      </p:sp>
      <p:sp>
        <p:nvSpPr>
          <p:cNvPr id="9" name="Footer Placeholder 4">
            <a:extLst>
              <a:ext uri="{FF2B5EF4-FFF2-40B4-BE49-F238E27FC236}">
                <a16:creationId xmlns:a16="http://schemas.microsoft.com/office/drawing/2014/main" id="{0996238E-E6C6-1750-208B-CAF2CA32EF4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629528" y="6459646"/>
            <a:ext cx="5029199" cy="17028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rgbClr val="8A8C9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>
                <a:ln>
                  <a:noFill/>
                </a:ln>
                <a:solidFill>
                  <a:srgbClr val="8A8C92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Confidential: for internal discussion and policy development only</a:t>
            </a: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E88E2593-48AE-68D4-E5D6-C3F161F6BDB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58727" y="6459646"/>
            <a:ext cx="3023935" cy="17028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rgbClr val="8A8C9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8CC35B3-0CC1-4AB5-8A2B-5346EDFFE69A}" type="slidenum">
              <a:rPr kumimoji="0" lang="en-US" sz="1000" b="0" i="0" u="none" strike="noStrike" kern="1200" cap="none" spc="0" normalizeH="0" baseline="0" noProof="0" smtClean="0">
                <a:ln>
                  <a:noFill/>
                </a:ln>
                <a:solidFill>
                  <a:srgbClr val="8A8C92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000" b="0" i="0" u="none" strike="noStrike" kern="1200" cap="none" spc="0" normalizeH="0" baseline="0" noProof="0">
              <a:ln>
                <a:noFill/>
              </a:ln>
              <a:solidFill>
                <a:srgbClr val="8A8C92"/>
              </a:solidFill>
              <a:effectLst/>
              <a:uLnTx/>
              <a:uFillTx/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E13399CF-4BB4-55C4-2513-94015F2ECB9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05325" y="1956311"/>
            <a:ext cx="11177337" cy="44880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" name="Content Placeholder 8">
            <a:extLst>
              <a:ext uri="{FF2B5EF4-FFF2-40B4-BE49-F238E27FC236}">
                <a16:creationId xmlns:a16="http://schemas.microsoft.com/office/drawing/2014/main" id="{B8760337-125D-0A85-305B-BA795C58E138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505325" y="1467748"/>
            <a:ext cx="11177337" cy="488563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28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en-US"/>
              <a:t>Sub-Title</a:t>
            </a:r>
          </a:p>
        </p:txBody>
      </p:sp>
    </p:spTree>
    <p:extLst>
      <p:ext uri="{BB962C8B-B14F-4D97-AF65-F5344CB8AC3E}">
        <p14:creationId xmlns:p14="http://schemas.microsoft.com/office/powerpoint/2010/main" val="316514856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1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Business Enterprise Systems Transformation (BEST) Program logo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987671" y="2972009"/>
            <a:ext cx="3359779" cy="3359779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9401362" cy="2852737"/>
          </a:xfrm>
        </p:spPr>
        <p:txBody>
          <a:bodyPr anchor="b"/>
          <a:lstStyle>
            <a:lvl1pPr>
              <a:defRPr sz="6000">
                <a:latin typeface="Libre Baskerville" panose="02000000000000000000" pitchFamily="2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99EB315-A4A4-9A0A-0C48-03509F7E544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86328" y="6453382"/>
            <a:ext cx="2743200" cy="1824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rgbClr val="8A8C9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>
                <a:ln>
                  <a:noFill/>
                </a:ln>
                <a:solidFill>
                  <a:srgbClr val="8A8C92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Commonwealth of Massachusetts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F146640-E606-9DAF-28E6-04337A156A3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629528" y="6459646"/>
            <a:ext cx="5029199" cy="17028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rgbClr val="8A8C9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>
                <a:ln>
                  <a:noFill/>
                </a:ln>
                <a:solidFill>
                  <a:srgbClr val="8A8C92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Confidential: for internal discussion and policy development only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0A2E954-0833-9F19-13ED-65D6F0DB7D6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58727" y="6453382"/>
            <a:ext cx="2695073" cy="17028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rgbClr val="8A8C9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8CC35B3-0CC1-4AB5-8A2B-5346EDFFE69A}" type="slidenum">
              <a:rPr kumimoji="0" lang="en-US" sz="1000" b="0" i="0" u="none" strike="noStrike" kern="1200" cap="none" spc="0" normalizeH="0" baseline="0" noProof="0" smtClean="0">
                <a:ln>
                  <a:noFill/>
                </a:ln>
                <a:solidFill>
                  <a:srgbClr val="8A8C92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000" b="0" i="0" u="none" strike="noStrike" kern="1200" cap="none" spc="0" normalizeH="0" baseline="0" noProof="0">
              <a:ln>
                <a:noFill/>
              </a:ln>
              <a:solidFill>
                <a:srgbClr val="8A8C92"/>
              </a:solidFill>
              <a:effectLst/>
              <a:uLnTx/>
              <a:uFillTx/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4405309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Section Header (logo background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Business Enterprise Systems Transformation (BEST) Program logo">
            <a:extLst>
              <a:ext uri="{FF2B5EF4-FFF2-40B4-BE49-F238E27FC236}">
                <a16:creationId xmlns:a16="http://schemas.microsoft.com/office/drawing/2014/main" id="{31FBB91E-1248-8A04-F968-06B48A7EB22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alphaModFix amt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817029" y="1188720"/>
            <a:ext cx="4480560" cy="448056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485310" y="2235200"/>
            <a:ext cx="9144000" cy="2387600"/>
          </a:xfrm>
        </p:spPr>
        <p:txBody>
          <a:bodyPr anchor="b"/>
          <a:lstStyle>
            <a:lvl1pPr algn="ctr">
              <a:defRPr sz="6000">
                <a:latin typeface="Libre Baskerville" panose="02000000000000000000" pitchFamily="2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7" name="Date Placeholder 3">
            <a:extLst>
              <a:ext uri="{FF2B5EF4-FFF2-40B4-BE49-F238E27FC236}">
                <a16:creationId xmlns:a16="http://schemas.microsoft.com/office/drawing/2014/main" id="{72368CC4-49B4-DA70-3569-C21E9ACBFB2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975815" y="6453765"/>
            <a:ext cx="2610656" cy="1824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rgbClr val="8A8C9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>
                <a:ln>
                  <a:noFill/>
                </a:ln>
                <a:solidFill>
                  <a:srgbClr val="8A8C92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Commonwealth of Massachusetts</a:t>
            </a:r>
          </a:p>
        </p:txBody>
      </p:sp>
      <p:sp>
        <p:nvSpPr>
          <p:cNvPr id="18" name="Footer Placeholder 4">
            <a:extLst>
              <a:ext uri="{FF2B5EF4-FFF2-40B4-BE49-F238E27FC236}">
                <a16:creationId xmlns:a16="http://schemas.microsoft.com/office/drawing/2014/main" id="{9CC1962C-9346-00D9-5314-BDFE250558F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586471" y="6453765"/>
            <a:ext cx="5029199" cy="1824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rgbClr val="8A8C9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>
                <a:ln>
                  <a:noFill/>
                </a:ln>
                <a:solidFill>
                  <a:srgbClr val="8A8C92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Confidential: for internal discussion and policy development only</a:t>
            </a:r>
          </a:p>
        </p:txBody>
      </p:sp>
      <p:sp>
        <p:nvSpPr>
          <p:cNvPr id="19" name="Slide Number Placeholder 5">
            <a:extLst>
              <a:ext uri="{FF2B5EF4-FFF2-40B4-BE49-F238E27FC236}">
                <a16:creationId xmlns:a16="http://schemas.microsoft.com/office/drawing/2014/main" id="{494D4AC2-8BE2-B494-D132-68B8E281610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5670" y="6453381"/>
            <a:ext cx="2746091" cy="18288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rgbClr val="8A8C9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8CC35B3-0CC1-4AB5-8A2B-5346EDFFE69A}" type="slidenum">
              <a:rPr kumimoji="0" lang="en-US" sz="1000" b="0" i="0" u="none" strike="noStrike" kern="1200" cap="none" spc="0" normalizeH="0" baseline="0" noProof="0" smtClean="0">
                <a:ln>
                  <a:noFill/>
                </a:ln>
                <a:solidFill>
                  <a:srgbClr val="8A8C92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000" b="0" i="0" u="none" strike="noStrike" kern="1200" cap="none" spc="0" normalizeH="0" baseline="0" noProof="0">
              <a:ln>
                <a:noFill/>
              </a:ln>
              <a:solidFill>
                <a:srgbClr val="8A8C92"/>
              </a:solidFill>
              <a:effectLst/>
              <a:uLnTx/>
              <a:uFillTx/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0" name="Round Same Side Corner Rectangle 6">
            <a:extLst>
              <a:ext uri="{FF2B5EF4-FFF2-40B4-BE49-F238E27FC236}">
                <a16:creationId xmlns:a16="http://schemas.microsoft.com/office/drawing/2014/main" id="{C0AA884B-9B88-2D85-7B1F-2362301069AC}"/>
              </a:ext>
            </a:extLst>
          </p:cNvPr>
          <p:cNvSpPr/>
          <p:nvPr userDrawn="1"/>
        </p:nvSpPr>
        <p:spPr>
          <a:xfrm flipV="1">
            <a:off x="0" y="0"/>
            <a:ext cx="12192000" cy="548640"/>
          </a:xfrm>
          <a:prstGeom prst="round2SameRect">
            <a:avLst/>
          </a:prstGeom>
          <a:solidFill>
            <a:srgbClr val="0C23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CF2"/>
              </a:solidFill>
              <a:effectLst/>
              <a:uLnTx/>
              <a:uFillTx/>
              <a:latin typeface="Lato"/>
              <a:ea typeface="+mn-ea"/>
              <a:cs typeface="+mn-cs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7A49A762-4E9A-C29E-5546-62E351D97475}"/>
              </a:ext>
            </a:extLst>
          </p:cNvPr>
          <p:cNvSpPr txBox="1"/>
          <p:nvPr userDrawn="1"/>
        </p:nvSpPr>
        <p:spPr>
          <a:xfrm>
            <a:off x="-9193" y="13399"/>
            <a:ext cx="12133006" cy="523220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600" b="0" i="0" u="none" strike="noStrike" kern="1200" cap="none" spc="0" normalizeH="0" baseline="0" noProof="0">
                <a:ln>
                  <a:noFill/>
                </a:ln>
                <a:solidFill>
                  <a:srgbClr val="FFFCF2"/>
                </a:solidFill>
                <a:effectLst/>
                <a:uLnTx/>
                <a:uFillTx/>
                <a:latin typeface="Libre Baskerville" panose="02000000000000000000" pitchFamily="2" charset="0"/>
                <a:ea typeface="+mn-ea"/>
                <a:cs typeface="+mn-cs"/>
              </a:rPr>
              <a:t> Business Enterprise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FFFCF2"/>
                </a:solidFill>
                <a:effectLst/>
                <a:uLnTx/>
                <a:uFillTx/>
                <a:latin typeface="Libre Baskerville" panose="02000000000000000000" pitchFamily="2" charset="0"/>
                <a:ea typeface="+mn-ea"/>
                <a:cs typeface="+mn-cs"/>
              </a:rPr>
              <a:t> </a:t>
            </a:r>
            <a:r>
              <a:rPr kumimoji="0" lang="en-US" sz="2600" b="0" i="0" u="none" strike="noStrike" kern="1200" cap="none" spc="0" normalizeH="0" baseline="0" noProof="0">
                <a:ln>
                  <a:noFill/>
                </a:ln>
                <a:solidFill>
                  <a:srgbClr val="FFFCF2"/>
                </a:solidFill>
                <a:effectLst/>
                <a:uLnTx/>
                <a:uFillTx/>
                <a:latin typeface="Libre Baskerville" panose="02000000000000000000" pitchFamily="2" charset="0"/>
                <a:ea typeface="+mn-ea"/>
                <a:cs typeface="+mn-cs"/>
              </a:rPr>
              <a:t>Systems Transformation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88BFBEC-B746-F760-321B-89D6A7B557E5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7280" y="6220966"/>
            <a:ext cx="591553" cy="5915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670269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Section Header (logo background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Business Enterprise Systems Transformation (BEST) Program logo">
            <a:extLst>
              <a:ext uri="{FF2B5EF4-FFF2-40B4-BE49-F238E27FC236}">
                <a16:creationId xmlns:a16="http://schemas.microsoft.com/office/drawing/2014/main" id="{31FBB91E-1248-8A04-F968-06B48A7EB221}"/>
              </a:ext>
            </a:extLst>
          </p:cNvPr>
          <p:cNvPicPr>
            <a:picLocks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947452" y="1378274"/>
            <a:ext cx="4448068" cy="4448068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66732" y="2076174"/>
            <a:ext cx="6280720" cy="3191565"/>
          </a:xfrm>
        </p:spPr>
        <p:txBody>
          <a:bodyPr anchor="b"/>
          <a:lstStyle>
            <a:lvl1pPr algn="ctr">
              <a:defRPr sz="6000">
                <a:latin typeface="Libre Baskerville" panose="02000000000000000000" pitchFamily="2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6292FAA5-2BAB-E650-DB3C-2F07617D15DA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8132" y="6316221"/>
            <a:ext cx="457200" cy="457200"/>
          </a:xfrm>
          <a:prstGeom prst="rect">
            <a:avLst/>
          </a:prstGeom>
        </p:spPr>
      </p:pic>
      <p:sp>
        <p:nvSpPr>
          <p:cNvPr id="17" name="Date Placeholder 3">
            <a:extLst>
              <a:ext uri="{FF2B5EF4-FFF2-40B4-BE49-F238E27FC236}">
                <a16:creationId xmlns:a16="http://schemas.microsoft.com/office/drawing/2014/main" id="{72368CC4-49B4-DA70-3569-C21E9ACBFB2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975815" y="6453765"/>
            <a:ext cx="2610656" cy="1824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rgbClr val="8A8C9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>
                <a:ln>
                  <a:noFill/>
                </a:ln>
                <a:solidFill>
                  <a:srgbClr val="8A8C92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Commonwealth of Massachusetts</a:t>
            </a:r>
          </a:p>
        </p:txBody>
      </p:sp>
      <p:sp>
        <p:nvSpPr>
          <p:cNvPr id="18" name="Footer Placeholder 4">
            <a:extLst>
              <a:ext uri="{FF2B5EF4-FFF2-40B4-BE49-F238E27FC236}">
                <a16:creationId xmlns:a16="http://schemas.microsoft.com/office/drawing/2014/main" id="{9CC1962C-9346-00D9-5314-BDFE250558F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586471" y="6453765"/>
            <a:ext cx="5029199" cy="1824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rgbClr val="8A8C9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>
                <a:ln>
                  <a:noFill/>
                </a:ln>
                <a:solidFill>
                  <a:srgbClr val="8A8C92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Confidential: for internal discussion and policy development only</a:t>
            </a:r>
          </a:p>
        </p:txBody>
      </p:sp>
      <p:sp>
        <p:nvSpPr>
          <p:cNvPr id="19" name="Slide Number Placeholder 5">
            <a:extLst>
              <a:ext uri="{FF2B5EF4-FFF2-40B4-BE49-F238E27FC236}">
                <a16:creationId xmlns:a16="http://schemas.microsoft.com/office/drawing/2014/main" id="{494D4AC2-8BE2-B494-D132-68B8E281610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5670" y="6453381"/>
            <a:ext cx="2746091" cy="18288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rgbClr val="8A8C9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8CC35B3-0CC1-4AB5-8A2B-5346EDFFE69A}" type="slidenum">
              <a:rPr kumimoji="0" lang="en-US" sz="1000" b="0" i="0" u="none" strike="noStrike" kern="1200" cap="none" spc="0" normalizeH="0" baseline="0" noProof="0" smtClean="0">
                <a:ln>
                  <a:noFill/>
                </a:ln>
                <a:solidFill>
                  <a:srgbClr val="8A8C92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000" b="0" i="0" u="none" strike="noStrike" kern="1200" cap="none" spc="0" normalizeH="0" baseline="0" noProof="0">
              <a:ln>
                <a:noFill/>
              </a:ln>
              <a:solidFill>
                <a:srgbClr val="8A8C92"/>
              </a:solidFill>
              <a:effectLst/>
              <a:uLnTx/>
              <a:uFillTx/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276F4394-BF04-0CBC-67FC-2F8CBF62D04C}"/>
              </a:ext>
            </a:extLst>
          </p:cNvPr>
          <p:cNvGrpSpPr/>
          <p:nvPr userDrawn="1"/>
        </p:nvGrpSpPr>
        <p:grpSpPr>
          <a:xfrm>
            <a:off x="-9193" y="0"/>
            <a:ext cx="12201193" cy="548640"/>
            <a:chOff x="-9193" y="0"/>
            <a:chExt cx="12201193" cy="548640"/>
          </a:xfrm>
        </p:grpSpPr>
        <p:sp>
          <p:nvSpPr>
            <p:cNvPr id="5" name="Round Same Side Corner Rectangle 6">
              <a:extLst>
                <a:ext uri="{FF2B5EF4-FFF2-40B4-BE49-F238E27FC236}">
                  <a16:creationId xmlns:a16="http://schemas.microsoft.com/office/drawing/2014/main" id="{48EE0AEF-1E95-2392-3D45-4C8916EAA263}"/>
                </a:ext>
              </a:extLst>
            </p:cNvPr>
            <p:cNvSpPr/>
            <p:nvPr userDrawn="1"/>
          </p:nvSpPr>
          <p:spPr>
            <a:xfrm flipV="1">
              <a:off x="0" y="0"/>
              <a:ext cx="12192000" cy="548640"/>
            </a:xfrm>
            <a:prstGeom prst="round2SameRect">
              <a:avLst/>
            </a:prstGeom>
            <a:solidFill>
              <a:srgbClr val="0C234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CF2"/>
                </a:solidFill>
                <a:effectLst/>
                <a:uLnTx/>
                <a:uFillTx/>
                <a:latin typeface="Lato"/>
                <a:ea typeface="+mn-ea"/>
                <a:cs typeface="+mn-cs"/>
              </a:endParaRPr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F264B379-BEC3-FB0B-0F65-E51335AE116B}"/>
                </a:ext>
              </a:extLst>
            </p:cNvPr>
            <p:cNvSpPr txBox="1"/>
            <p:nvPr userDrawn="1"/>
          </p:nvSpPr>
          <p:spPr>
            <a:xfrm>
              <a:off x="-9193" y="13399"/>
              <a:ext cx="12133006" cy="52322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 anchor="ctr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600" b="0" i="0" u="none" strike="noStrike" kern="1200" cap="none" spc="0" normalizeH="0" baseline="0" noProof="0">
                  <a:ln>
                    <a:noFill/>
                  </a:ln>
                  <a:solidFill>
                    <a:srgbClr val="FFFCF2"/>
                  </a:solidFill>
                  <a:effectLst/>
                  <a:uLnTx/>
                  <a:uFillTx/>
                  <a:latin typeface="Libre Baskerville" panose="02000000000000000000" pitchFamily="2" charset="0"/>
                  <a:ea typeface="+mn-ea"/>
                  <a:cs typeface="+mn-cs"/>
                </a:rPr>
                <a:t> Business Enterprise</a:t>
              </a:r>
              <a:r>
                <a:rPr kumimoji="0" lang="en-US" sz="2800" b="0" i="0" u="none" strike="noStrike" kern="1200" cap="none" spc="0" normalizeH="0" baseline="0" noProof="0">
                  <a:ln>
                    <a:noFill/>
                  </a:ln>
                  <a:solidFill>
                    <a:srgbClr val="FFFCF2"/>
                  </a:solidFill>
                  <a:effectLst/>
                  <a:uLnTx/>
                  <a:uFillTx/>
                  <a:latin typeface="Libre Baskerville" panose="02000000000000000000" pitchFamily="2" charset="0"/>
                  <a:ea typeface="+mn-ea"/>
                  <a:cs typeface="+mn-cs"/>
                </a:rPr>
                <a:t> </a:t>
              </a:r>
              <a:r>
                <a:rPr kumimoji="0" lang="en-US" sz="2600" b="0" i="0" u="none" strike="noStrike" kern="1200" cap="none" spc="0" normalizeH="0" baseline="0" noProof="0">
                  <a:ln>
                    <a:noFill/>
                  </a:ln>
                  <a:solidFill>
                    <a:srgbClr val="FFFCF2"/>
                  </a:solidFill>
                  <a:effectLst/>
                  <a:uLnTx/>
                  <a:uFillTx/>
                  <a:latin typeface="Libre Baskerville" panose="02000000000000000000" pitchFamily="2" charset="0"/>
                  <a:ea typeface="+mn-ea"/>
                  <a:cs typeface="+mn-cs"/>
                </a:rPr>
                <a:t>Systems Transformation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8027714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1_Two Column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Libre Baskerville" panose="02000000000000000000" pitchFamily="2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468074"/>
            <a:ext cx="5181600" cy="4890615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>
              <a:lnSpc>
                <a:spcPct val="100000"/>
              </a:lnSpc>
              <a:spcBef>
                <a:spcPts val="500"/>
              </a:spcBef>
              <a:buFont typeface="Wingdings 3" panose="05040102010807070707" pitchFamily="18" charset="2"/>
              <a:buChar char=""/>
              <a:defRPr sz="20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>
              <a:lnSpc>
                <a:spcPct val="100000"/>
              </a:lnSpc>
              <a:spcBef>
                <a:spcPts val="500"/>
              </a:spcBef>
              <a:defRPr sz="20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2pPr>
            <a:lvl3pPr>
              <a:lnSpc>
                <a:spcPct val="100000"/>
              </a:lnSpc>
              <a:spcBef>
                <a:spcPts val="500"/>
              </a:spcBef>
              <a:defRPr sz="18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3pPr>
            <a:lvl4pPr>
              <a:lnSpc>
                <a:spcPct val="100000"/>
              </a:lnSpc>
              <a:spcBef>
                <a:spcPts val="500"/>
              </a:spcBef>
              <a:defRPr sz="16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4pPr>
            <a:lvl5pPr>
              <a:lnSpc>
                <a:spcPct val="100000"/>
              </a:lnSpc>
              <a:spcBef>
                <a:spcPts val="500"/>
              </a:spcBef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468074"/>
            <a:ext cx="5181600" cy="4890615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>
              <a:lnSpc>
                <a:spcPct val="100000"/>
              </a:lnSpc>
              <a:spcBef>
                <a:spcPts val="500"/>
              </a:spcBef>
              <a:buFont typeface="Wingdings 3" panose="05040102010807070707" pitchFamily="18" charset="2"/>
              <a:buChar char=""/>
              <a:defRPr sz="20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>
              <a:lnSpc>
                <a:spcPct val="100000"/>
              </a:lnSpc>
              <a:spcBef>
                <a:spcPts val="500"/>
              </a:spcBef>
              <a:defRPr sz="20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2pPr>
            <a:lvl3pPr>
              <a:lnSpc>
                <a:spcPct val="100000"/>
              </a:lnSpc>
              <a:spcBef>
                <a:spcPts val="500"/>
              </a:spcBef>
              <a:defRPr sz="18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3pPr>
            <a:lvl4pPr>
              <a:lnSpc>
                <a:spcPct val="100000"/>
              </a:lnSpc>
              <a:spcBef>
                <a:spcPts val="500"/>
              </a:spcBef>
              <a:defRPr sz="16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4pPr>
            <a:lvl5pPr>
              <a:lnSpc>
                <a:spcPct val="100000"/>
              </a:lnSpc>
              <a:spcBef>
                <a:spcPts val="500"/>
              </a:spcBef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Date Placeholder 3">
            <a:extLst>
              <a:ext uri="{FF2B5EF4-FFF2-40B4-BE49-F238E27FC236}">
                <a16:creationId xmlns:a16="http://schemas.microsoft.com/office/drawing/2014/main" id="{9E54CCA8-B734-2004-687F-3969FDF459F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497053"/>
            <a:ext cx="2743200" cy="200359"/>
          </a:xfrm>
          <a:prstGeom prst="rect">
            <a:avLst/>
          </a:prstGeom>
        </p:spPr>
        <p:txBody>
          <a:bodyPr/>
          <a:lstStyle>
            <a:lvl1pPr>
              <a:defRPr sz="1000"/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>
                <a:ln>
                  <a:noFill/>
                </a:ln>
                <a:solidFill>
                  <a:srgbClr val="8A8C92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Commonwealth of Massachusetts</a:t>
            </a:r>
          </a:p>
        </p:txBody>
      </p:sp>
      <p:sp>
        <p:nvSpPr>
          <p:cNvPr id="9" name="Footer Placeholder 4">
            <a:extLst>
              <a:ext uri="{FF2B5EF4-FFF2-40B4-BE49-F238E27FC236}">
                <a16:creationId xmlns:a16="http://schemas.microsoft.com/office/drawing/2014/main" id="{B90061A7-33AD-A9DF-6CA7-357B6AB303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581400" y="6497053"/>
            <a:ext cx="5029200" cy="200359"/>
          </a:xfrm>
          <a:prstGeom prst="rect">
            <a:avLst/>
          </a:prstGeom>
        </p:spPr>
        <p:txBody>
          <a:bodyPr/>
          <a:lstStyle>
            <a:lvl1pPr>
              <a:defRPr sz="1000"/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>
                <a:ln>
                  <a:noFill/>
                </a:ln>
                <a:solidFill>
                  <a:srgbClr val="8A8C92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Confidential: for internal discussion and policy development only</a:t>
            </a: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78EAD028-7F67-659B-AF15-CF56D2686F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497053"/>
            <a:ext cx="2743200" cy="200359"/>
          </a:xfrm>
          <a:prstGeom prst="rect">
            <a:avLst/>
          </a:prstGeom>
        </p:spPr>
        <p:txBody>
          <a:bodyPr/>
          <a:lstStyle>
            <a:lvl1pPr>
              <a:defRPr sz="1000"/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8CC35B3-0CC1-4AB5-8A2B-5346EDFFE69A}" type="slidenum">
              <a:rPr kumimoji="0" lang="en-US" sz="1000" b="0" i="0" u="none" strike="noStrike" kern="1200" cap="none" spc="0" normalizeH="0" baseline="0" noProof="0" smtClean="0">
                <a:ln>
                  <a:noFill/>
                </a:ln>
                <a:solidFill>
                  <a:srgbClr val="8A8C92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000" b="0" i="0" u="none" strike="noStrike" kern="1200" cap="none" spc="0" normalizeH="0" baseline="0" noProof="0">
              <a:ln>
                <a:noFill/>
              </a:ln>
              <a:solidFill>
                <a:srgbClr val="8A8C92"/>
              </a:solidFill>
              <a:effectLst/>
              <a:uLnTx/>
              <a:uFillTx/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42086195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1_Side-by-Side 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4910" y="649706"/>
            <a:ext cx="11518521" cy="814462"/>
          </a:xfrm>
        </p:spPr>
        <p:txBody>
          <a:bodyPr/>
          <a:lstStyle>
            <a:lvl1pPr>
              <a:defRPr>
                <a:latin typeface="Libre Baskerville" panose="02000000000000000000" pitchFamily="2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1342" y="1464167"/>
            <a:ext cx="5817891" cy="47669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1342" y="1940858"/>
            <a:ext cx="5817891" cy="4562209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>
              <a:lnSpc>
                <a:spcPct val="100000"/>
              </a:lnSpc>
              <a:spcBef>
                <a:spcPts val="500"/>
              </a:spcBef>
              <a:buFont typeface="Wingdings 3" panose="05040102010807070707" pitchFamily="18" charset="2"/>
              <a:buChar char=""/>
              <a:defRPr sz="20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>
              <a:lnSpc>
                <a:spcPct val="100000"/>
              </a:lnSpc>
              <a:spcBef>
                <a:spcPts val="500"/>
              </a:spcBef>
              <a:defRPr sz="20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2pPr>
            <a:lvl3pPr>
              <a:lnSpc>
                <a:spcPct val="100000"/>
              </a:lnSpc>
              <a:spcBef>
                <a:spcPts val="500"/>
              </a:spcBef>
              <a:defRPr sz="18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3pPr>
            <a:lvl4pPr>
              <a:lnSpc>
                <a:spcPct val="100000"/>
              </a:lnSpc>
              <a:spcBef>
                <a:spcPts val="500"/>
              </a:spcBef>
              <a:defRPr sz="16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4pPr>
            <a:lvl5pPr>
              <a:lnSpc>
                <a:spcPct val="100000"/>
              </a:lnSpc>
              <a:spcBef>
                <a:spcPts val="500"/>
              </a:spcBef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840547" y="1464167"/>
            <a:ext cx="5846543" cy="47669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842135" y="1940859"/>
            <a:ext cx="5846543" cy="4562210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>
              <a:lnSpc>
                <a:spcPct val="100000"/>
              </a:lnSpc>
              <a:spcBef>
                <a:spcPts val="500"/>
              </a:spcBef>
              <a:buFont typeface="Wingdings 3" panose="05040102010807070707" pitchFamily="18" charset="2"/>
              <a:buChar char=""/>
              <a:defRPr sz="20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>
              <a:lnSpc>
                <a:spcPct val="100000"/>
              </a:lnSpc>
              <a:spcBef>
                <a:spcPts val="500"/>
              </a:spcBef>
              <a:defRPr sz="20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2pPr>
            <a:lvl3pPr>
              <a:lnSpc>
                <a:spcPct val="100000"/>
              </a:lnSpc>
              <a:spcBef>
                <a:spcPts val="500"/>
              </a:spcBef>
              <a:defRPr sz="18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3pPr>
            <a:lvl4pPr>
              <a:lnSpc>
                <a:spcPct val="100000"/>
              </a:lnSpc>
              <a:spcBef>
                <a:spcPts val="500"/>
              </a:spcBef>
              <a:defRPr sz="16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4pPr>
            <a:lvl5pPr>
              <a:lnSpc>
                <a:spcPct val="100000"/>
              </a:lnSpc>
              <a:spcBef>
                <a:spcPts val="500"/>
              </a:spcBef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" name="Date Placeholder 3">
            <a:extLst>
              <a:ext uri="{FF2B5EF4-FFF2-40B4-BE49-F238E27FC236}">
                <a16:creationId xmlns:a16="http://schemas.microsoft.com/office/drawing/2014/main" id="{19B08B1A-6597-3FCD-F017-10364F7C396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11342" y="6503069"/>
            <a:ext cx="3246452" cy="200359"/>
          </a:xfrm>
          <a:prstGeom prst="rect">
            <a:avLst/>
          </a:prstGeom>
        </p:spPr>
        <p:txBody>
          <a:bodyPr/>
          <a:lstStyle>
            <a:lvl1pPr>
              <a:defRPr sz="1000"/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>
                <a:ln>
                  <a:noFill/>
                </a:ln>
                <a:solidFill>
                  <a:srgbClr val="8A8C92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Commonwealth of Massachusetts</a:t>
            </a:r>
          </a:p>
        </p:txBody>
      </p:sp>
      <p:sp>
        <p:nvSpPr>
          <p:cNvPr id="11" name="Footer Placeholder 4">
            <a:extLst>
              <a:ext uri="{FF2B5EF4-FFF2-40B4-BE49-F238E27FC236}">
                <a16:creationId xmlns:a16="http://schemas.microsoft.com/office/drawing/2014/main" id="{B426FF3D-00CC-2722-CBD1-EB288DAC5C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261141" y="6503069"/>
            <a:ext cx="5672847" cy="200359"/>
          </a:xfrm>
          <a:prstGeom prst="rect">
            <a:avLst/>
          </a:prstGeom>
        </p:spPr>
        <p:txBody>
          <a:bodyPr/>
          <a:lstStyle>
            <a:lvl1pPr>
              <a:defRPr sz="1000"/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>
                <a:ln>
                  <a:noFill/>
                </a:ln>
                <a:solidFill>
                  <a:srgbClr val="8A8C92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Confidential: for internal discussion and policy development only</a:t>
            </a:r>
          </a:p>
        </p:txBody>
      </p:sp>
      <p:sp>
        <p:nvSpPr>
          <p:cNvPr id="12" name="Slide Number Placeholder 5">
            <a:extLst>
              <a:ext uri="{FF2B5EF4-FFF2-40B4-BE49-F238E27FC236}">
                <a16:creationId xmlns:a16="http://schemas.microsoft.com/office/drawing/2014/main" id="{779298ED-C2A7-9D2A-ACD7-6A01B6812B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435914" y="6503069"/>
            <a:ext cx="3251176" cy="200359"/>
          </a:xfrm>
          <a:prstGeom prst="rect">
            <a:avLst/>
          </a:prstGeom>
        </p:spPr>
        <p:txBody>
          <a:bodyPr/>
          <a:lstStyle>
            <a:lvl1pPr>
              <a:defRPr sz="1000"/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8CC35B3-0CC1-4AB5-8A2B-5346EDFFE69A}" type="slidenum">
              <a:rPr kumimoji="0" lang="en-US" sz="1000" b="0" i="0" u="none" strike="noStrike" kern="1200" cap="none" spc="0" normalizeH="0" baseline="0" noProof="0" smtClean="0">
                <a:ln>
                  <a:noFill/>
                </a:ln>
                <a:solidFill>
                  <a:srgbClr val="8A8C92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000" b="0" i="0" u="none" strike="noStrike" kern="1200" cap="none" spc="0" normalizeH="0" baseline="0" noProof="0">
              <a:ln>
                <a:noFill/>
              </a:ln>
              <a:solidFill>
                <a:srgbClr val="8A8C92"/>
              </a:solidFill>
              <a:effectLst/>
              <a:uLnTx/>
              <a:uFillTx/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68640558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7279" y="651268"/>
            <a:ext cx="11195383" cy="816806"/>
          </a:xfrm>
        </p:spPr>
        <p:txBody>
          <a:bodyPr/>
          <a:lstStyle>
            <a:lvl1pPr>
              <a:defRPr>
                <a:latin typeface="Libre Baskerville" panose="02000000000000000000" pitchFamily="2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6" name="Date Placeholder 3">
            <a:extLst>
              <a:ext uri="{FF2B5EF4-FFF2-40B4-BE49-F238E27FC236}">
                <a16:creationId xmlns:a16="http://schemas.microsoft.com/office/drawing/2014/main" id="{55249FE4-05CA-70DC-5C0A-8EA956C7BC1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509084"/>
            <a:ext cx="2743200" cy="200359"/>
          </a:xfrm>
          <a:prstGeom prst="rect">
            <a:avLst/>
          </a:prstGeom>
        </p:spPr>
        <p:txBody>
          <a:bodyPr/>
          <a:lstStyle>
            <a:lvl1pPr>
              <a:defRPr sz="1000"/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>
                <a:ln>
                  <a:noFill/>
                </a:ln>
                <a:solidFill>
                  <a:srgbClr val="8A8C92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Commonwealth of Massachusetts</a:t>
            </a:r>
          </a:p>
        </p:txBody>
      </p:sp>
      <p:sp>
        <p:nvSpPr>
          <p:cNvPr id="7" name="Footer Placeholder 4">
            <a:extLst>
              <a:ext uri="{FF2B5EF4-FFF2-40B4-BE49-F238E27FC236}">
                <a16:creationId xmlns:a16="http://schemas.microsoft.com/office/drawing/2014/main" id="{DFB8F4F5-660D-3AFB-B19A-2CBD64D5E4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581400" y="6509084"/>
            <a:ext cx="5029200" cy="200359"/>
          </a:xfrm>
          <a:prstGeom prst="rect">
            <a:avLst/>
          </a:prstGeom>
        </p:spPr>
        <p:txBody>
          <a:bodyPr/>
          <a:lstStyle>
            <a:lvl1pPr>
              <a:defRPr sz="1000"/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>
                <a:ln>
                  <a:noFill/>
                </a:ln>
                <a:solidFill>
                  <a:srgbClr val="8A8C92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Confidential: for internal discussion and policy development only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AED550DC-5631-62B8-E636-21C7E10047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509084"/>
            <a:ext cx="2743200" cy="200359"/>
          </a:xfrm>
          <a:prstGeom prst="rect">
            <a:avLst/>
          </a:prstGeom>
        </p:spPr>
        <p:txBody>
          <a:bodyPr/>
          <a:lstStyle>
            <a:lvl1pPr>
              <a:defRPr sz="1000"/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8CC35B3-0CC1-4AB5-8A2B-5346EDFFE69A}" type="slidenum">
              <a:rPr kumimoji="0" lang="en-US" sz="1000" b="0" i="0" u="none" strike="noStrike" kern="1200" cap="none" spc="0" normalizeH="0" baseline="0" noProof="0" smtClean="0">
                <a:ln>
                  <a:noFill/>
                </a:ln>
                <a:solidFill>
                  <a:srgbClr val="8A8C92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000" b="0" i="0" u="none" strike="noStrike" kern="1200" cap="none" spc="0" normalizeH="0" baseline="0" noProof="0">
              <a:ln>
                <a:noFill/>
              </a:ln>
              <a:solidFill>
                <a:srgbClr val="8A8C92"/>
              </a:solidFill>
              <a:effectLst/>
              <a:uLnTx/>
              <a:uFillTx/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01776355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B5FABECD-DC46-3129-425A-2567EF5D5CD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515101"/>
            <a:ext cx="2743200" cy="200359"/>
          </a:xfrm>
          <a:prstGeom prst="rect">
            <a:avLst/>
          </a:prstGeom>
        </p:spPr>
        <p:txBody>
          <a:bodyPr/>
          <a:lstStyle>
            <a:lvl1pPr>
              <a:defRPr sz="1000"/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>
                <a:ln>
                  <a:noFill/>
                </a:ln>
                <a:solidFill>
                  <a:srgbClr val="8A8C92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Commonwealth of Massachusetts</a:t>
            </a:r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CD0F9EA1-8E5E-339C-2C17-B71F65C0EB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581400" y="6515101"/>
            <a:ext cx="5029200" cy="200359"/>
          </a:xfrm>
          <a:prstGeom prst="rect">
            <a:avLst/>
          </a:prstGeom>
        </p:spPr>
        <p:txBody>
          <a:bodyPr/>
          <a:lstStyle>
            <a:lvl1pPr>
              <a:defRPr sz="1000"/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>
                <a:ln>
                  <a:noFill/>
                </a:ln>
                <a:solidFill>
                  <a:srgbClr val="8A8C92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Confidential: for internal discussion and policy development only</a:t>
            </a:r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D5A379D4-EA9A-E6E0-DADC-C6BBD2F538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515101"/>
            <a:ext cx="2743200" cy="200359"/>
          </a:xfrm>
          <a:prstGeom prst="rect">
            <a:avLst/>
          </a:prstGeom>
        </p:spPr>
        <p:txBody>
          <a:bodyPr/>
          <a:lstStyle>
            <a:lvl1pPr>
              <a:defRPr sz="1000"/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8CC35B3-0CC1-4AB5-8A2B-5346EDFFE69A}" type="slidenum">
              <a:rPr kumimoji="0" lang="en-US" sz="1000" b="0" i="0" u="none" strike="noStrike" kern="1200" cap="none" spc="0" normalizeH="0" baseline="0" noProof="0" smtClean="0">
                <a:ln>
                  <a:noFill/>
                </a:ln>
                <a:solidFill>
                  <a:srgbClr val="8A8C92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000" b="0" i="0" u="none" strike="noStrike" kern="1200" cap="none" spc="0" normalizeH="0" baseline="0" noProof="0">
              <a:ln>
                <a:noFill/>
              </a:ln>
              <a:solidFill>
                <a:srgbClr val="8A8C92"/>
              </a:solidFill>
              <a:effectLst/>
              <a:uLnTx/>
              <a:uFillTx/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35678478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1_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671118"/>
            <a:ext cx="3932237" cy="1182849"/>
          </a:xfrm>
        </p:spPr>
        <p:txBody>
          <a:bodyPr anchor="b"/>
          <a:lstStyle>
            <a:lvl1pPr>
              <a:defRPr sz="3200">
                <a:latin typeface="Libre Baskerville" panose="02000000000000000000" pitchFamily="2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0012" y="824999"/>
            <a:ext cx="6172200" cy="5365249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>
              <a:lnSpc>
                <a:spcPct val="100000"/>
              </a:lnSpc>
              <a:spcBef>
                <a:spcPts val="500"/>
              </a:spcBef>
              <a:buFont typeface="Wingdings 3" panose="05040102010807070707" pitchFamily="18" charset="2"/>
              <a:buChar char=""/>
              <a:defRPr sz="28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>
              <a:lnSpc>
                <a:spcPct val="100000"/>
              </a:lnSpc>
              <a:spcBef>
                <a:spcPts val="500"/>
              </a:spcBef>
              <a:defRPr sz="2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2pPr>
            <a:lvl3pPr>
              <a:lnSpc>
                <a:spcPct val="100000"/>
              </a:lnSpc>
              <a:spcBef>
                <a:spcPts val="500"/>
              </a:spcBef>
              <a:defRPr sz="20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3pPr>
            <a:lvl4pPr>
              <a:lnSpc>
                <a:spcPct val="100000"/>
              </a:lnSpc>
              <a:spcBef>
                <a:spcPts val="500"/>
              </a:spcBef>
              <a:defRPr sz="18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4pPr>
            <a:lvl5pPr>
              <a:lnSpc>
                <a:spcPct val="100000"/>
              </a:lnSpc>
              <a:spcBef>
                <a:spcPts val="500"/>
              </a:spcBef>
              <a:defRPr sz="18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1853966"/>
            <a:ext cx="3932237" cy="4498707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spcBef>
                <a:spcPts val="500"/>
              </a:spcBef>
              <a:buNone/>
              <a:defRPr sz="16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Date Placeholder 3">
            <a:extLst>
              <a:ext uri="{FF2B5EF4-FFF2-40B4-BE49-F238E27FC236}">
                <a16:creationId xmlns:a16="http://schemas.microsoft.com/office/drawing/2014/main" id="{1703F0AC-DAC8-B17E-E50D-968AF0F15EB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9788" y="6503069"/>
            <a:ext cx="2743200" cy="200359"/>
          </a:xfrm>
          <a:prstGeom prst="rect">
            <a:avLst/>
          </a:prstGeom>
        </p:spPr>
        <p:txBody>
          <a:bodyPr/>
          <a:lstStyle>
            <a:lvl1pPr>
              <a:defRPr sz="1000"/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>
                <a:ln>
                  <a:noFill/>
                </a:ln>
                <a:solidFill>
                  <a:srgbClr val="8A8C92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Commonwealth of Massachusetts</a:t>
            </a:r>
          </a:p>
        </p:txBody>
      </p:sp>
      <p:sp>
        <p:nvSpPr>
          <p:cNvPr id="9" name="Footer Placeholder 4">
            <a:extLst>
              <a:ext uri="{FF2B5EF4-FFF2-40B4-BE49-F238E27FC236}">
                <a16:creationId xmlns:a16="http://schemas.microsoft.com/office/drawing/2014/main" id="{0EDD2F5C-3BEF-2029-AE76-4D48175586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582988" y="6503069"/>
            <a:ext cx="5029200" cy="200359"/>
          </a:xfrm>
          <a:prstGeom prst="rect">
            <a:avLst/>
          </a:prstGeom>
        </p:spPr>
        <p:txBody>
          <a:bodyPr/>
          <a:lstStyle>
            <a:lvl1pPr>
              <a:defRPr sz="1000"/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>
                <a:ln>
                  <a:noFill/>
                </a:ln>
                <a:solidFill>
                  <a:srgbClr val="8A8C92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Confidential: for internal discussion and policy development only</a:t>
            </a: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1DAF6E7F-CA38-9B58-AF25-08C465B4DB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2188" y="6503069"/>
            <a:ext cx="2743200" cy="200359"/>
          </a:xfrm>
          <a:prstGeom prst="rect">
            <a:avLst/>
          </a:prstGeom>
        </p:spPr>
        <p:txBody>
          <a:bodyPr/>
          <a:lstStyle>
            <a:lvl1pPr>
              <a:defRPr sz="1000"/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8CC35B3-0CC1-4AB5-8A2B-5346EDFFE69A}" type="slidenum">
              <a:rPr kumimoji="0" lang="en-US" sz="1000" b="0" i="0" u="none" strike="noStrike" kern="1200" cap="none" spc="0" normalizeH="0" baseline="0" noProof="0" smtClean="0">
                <a:ln>
                  <a:noFill/>
                </a:ln>
                <a:solidFill>
                  <a:srgbClr val="8A8C92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000" b="0" i="0" u="none" strike="noStrike" kern="1200" cap="none" spc="0" normalizeH="0" baseline="0" noProof="0">
              <a:ln>
                <a:noFill/>
              </a:ln>
              <a:solidFill>
                <a:srgbClr val="8A8C92"/>
              </a:solidFill>
              <a:effectLst/>
              <a:uLnTx/>
              <a:uFillTx/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93586751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1_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697831"/>
            <a:ext cx="3932237" cy="1600200"/>
          </a:xfrm>
        </p:spPr>
        <p:txBody>
          <a:bodyPr anchor="b"/>
          <a:lstStyle>
            <a:lvl1pPr>
              <a:defRPr sz="3200">
                <a:latin typeface="Libre Baskerville" panose="02000000000000000000" pitchFamily="2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1600" y="987424"/>
            <a:ext cx="6172200" cy="513825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8200" y="2347759"/>
            <a:ext cx="3932237" cy="401854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Date Placeholder 3">
            <a:extLst>
              <a:ext uri="{FF2B5EF4-FFF2-40B4-BE49-F238E27FC236}">
                <a16:creationId xmlns:a16="http://schemas.microsoft.com/office/drawing/2014/main" id="{7942DCBC-A0E1-8C23-7F6E-418F202BFFD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527132"/>
            <a:ext cx="2743200" cy="200359"/>
          </a:xfrm>
          <a:prstGeom prst="rect">
            <a:avLst/>
          </a:prstGeom>
        </p:spPr>
        <p:txBody>
          <a:bodyPr/>
          <a:lstStyle>
            <a:lvl1pPr>
              <a:defRPr sz="1000"/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>
                <a:ln>
                  <a:noFill/>
                </a:ln>
                <a:solidFill>
                  <a:srgbClr val="8A8C92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Commonwealth of Massachusetts</a:t>
            </a:r>
          </a:p>
        </p:txBody>
      </p:sp>
      <p:sp>
        <p:nvSpPr>
          <p:cNvPr id="9" name="Footer Placeholder 4">
            <a:extLst>
              <a:ext uri="{FF2B5EF4-FFF2-40B4-BE49-F238E27FC236}">
                <a16:creationId xmlns:a16="http://schemas.microsoft.com/office/drawing/2014/main" id="{6D23B26E-9BE5-5C13-0F59-46795EF97C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581400" y="6527132"/>
            <a:ext cx="5029200" cy="200359"/>
          </a:xfrm>
          <a:prstGeom prst="rect">
            <a:avLst/>
          </a:prstGeom>
        </p:spPr>
        <p:txBody>
          <a:bodyPr/>
          <a:lstStyle>
            <a:lvl1pPr>
              <a:defRPr sz="1000"/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>
                <a:ln>
                  <a:noFill/>
                </a:ln>
                <a:solidFill>
                  <a:srgbClr val="8A8C92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Confidential: for internal discussion and policy development only</a:t>
            </a: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7511BC63-4D46-7980-03CB-4288D2D821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527132"/>
            <a:ext cx="2743200" cy="200359"/>
          </a:xfrm>
          <a:prstGeom prst="rect">
            <a:avLst/>
          </a:prstGeom>
        </p:spPr>
        <p:txBody>
          <a:bodyPr/>
          <a:lstStyle>
            <a:lvl1pPr>
              <a:defRPr sz="1000"/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8CC35B3-0CC1-4AB5-8A2B-5346EDFFE69A}" type="slidenum">
              <a:rPr kumimoji="0" lang="en-US" sz="1000" b="0" i="0" u="none" strike="noStrike" kern="1200" cap="none" spc="0" normalizeH="0" baseline="0" noProof="0" smtClean="0">
                <a:ln>
                  <a:noFill/>
                </a:ln>
                <a:solidFill>
                  <a:srgbClr val="8A8C92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000" b="0" i="0" u="none" strike="noStrike" kern="1200" cap="none" spc="0" normalizeH="0" baseline="0" noProof="0">
              <a:ln>
                <a:noFill/>
              </a:ln>
              <a:solidFill>
                <a:srgbClr val="8A8C92"/>
              </a:solidFill>
              <a:effectLst/>
              <a:uLnTx/>
              <a:uFillTx/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38725090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1_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Libre Baskerville" panose="02000000000000000000" pitchFamily="2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05325" y="1468073"/>
            <a:ext cx="11177337" cy="5071090"/>
          </a:xfrm>
          <a:prstGeom prst="rect">
            <a:avLst/>
          </a:prstGeom>
        </p:spPr>
        <p:txBody>
          <a:bodyPr vert="eaVert"/>
          <a:lstStyle>
            <a:lvl1pPr marL="228600" indent="-228600">
              <a:buFont typeface="Wingdings 3" panose="05040102010807070707" pitchFamily="18" charset="2"/>
              <a:buChar char=""/>
              <a:defRPr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685800" indent="-228600">
              <a:buFont typeface="Arial" panose="020B0604020202020204" pitchFamily="34" charset="0"/>
              <a:buChar char="•"/>
              <a:defRPr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2pPr>
            <a:lvl3pPr marL="1143000" indent="-228600">
              <a:buFont typeface="Arial" panose="020B0604020202020204" pitchFamily="34" charset="0"/>
              <a:buChar char="•"/>
              <a:defRPr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3pPr>
            <a:lvl4pPr marL="1600200" indent="-228600">
              <a:buFont typeface="Arial" panose="020B0604020202020204" pitchFamily="34" charset="0"/>
              <a:buChar char="•"/>
              <a:defRPr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4pPr>
            <a:lvl5pPr marL="2057400" indent="-228600">
              <a:buFont typeface="Arial" panose="020B0604020202020204" pitchFamily="34" charset="0"/>
              <a:buChar char="•"/>
              <a:defRPr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97C9A0FF-E7DB-D04D-E941-BD721F77994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05325" y="6539163"/>
            <a:ext cx="3076075" cy="200359"/>
          </a:xfrm>
          <a:prstGeom prst="rect">
            <a:avLst/>
          </a:prstGeom>
        </p:spPr>
        <p:txBody>
          <a:bodyPr/>
          <a:lstStyle>
            <a:lvl1pPr>
              <a:defRPr sz="1000"/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>
                <a:ln>
                  <a:noFill/>
                </a:ln>
                <a:solidFill>
                  <a:srgbClr val="8A8C92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Commonwealth of Massachusetts</a:t>
            </a:r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E4BEFFAB-42E8-09D6-9DC9-35B4431AD8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581400" y="6539163"/>
            <a:ext cx="5029200" cy="200359"/>
          </a:xfrm>
          <a:prstGeom prst="rect">
            <a:avLst/>
          </a:prstGeom>
        </p:spPr>
        <p:txBody>
          <a:bodyPr/>
          <a:lstStyle>
            <a:lvl1pPr>
              <a:defRPr sz="1000"/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>
                <a:ln>
                  <a:noFill/>
                </a:ln>
                <a:solidFill>
                  <a:srgbClr val="8A8C92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Confidential: for internal discussion and policy development only</a:t>
            </a:r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381D983B-E0ED-40F2-25DF-C6DE834993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539163"/>
            <a:ext cx="3072062" cy="200359"/>
          </a:xfrm>
          <a:prstGeom prst="rect">
            <a:avLst/>
          </a:prstGeom>
        </p:spPr>
        <p:txBody>
          <a:bodyPr/>
          <a:lstStyle>
            <a:lvl1pPr>
              <a:defRPr sz="1000"/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8CC35B3-0CC1-4AB5-8A2B-5346EDFFE69A}" type="slidenum">
              <a:rPr kumimoji="0" lang="en-US" sz="1000" b="0" i="0" u="none" strike="noStrike" kern="1200" cap="none" spc="0" normalizeH="0" baseline="0" noProof="0" smtClean="0">
                <a:ln>
                  <a:noFill/>
                </a:ln>
                <a:solidFill>
                  <a:srgbClr val="8A8C92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000" b="0" i="0" u="none" strike="noStrike" kern="1200" cap="none" spc="0" normalizeH="0" baseline="0" noProof="0">
              <a:ln>
                <a:noFill/>
              </a:ln>
              <a:solidFill>
                <a:srgbClr val="8A8C92"/>
              </a:solidFill>
              <a:effectLst/>
              <a:uLnTx/>
              <a:uFillTx/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35902919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62729"/>
            <a:ext cx="2961774" cy="5514234"/>
          </a:xfrm>
        </p:spPr>
        <p:txBody>
          <a:bodyPr vert="eaVert"/>
          <a:lstStyle>
            <a:lvl1pPr>
              <a:defRPr>
                <a:latin typeface="Libre Baskerville" panose="02000000000000000000" pitchFamily="2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05326" y="662729"/>
            <a:ext cx="8067174" cy="5514233"/>
          </a:xfrm>
          <a:prstGeom prst="rect">
            <a:avLst/>
          </a:prstGeom>
        </p:spPr>
        <p:txBody>
          <a:bodyPr vert="eaVert"/>
          <a:lstStyle>
            <a:lvl1pPr marL="228600" indent="-228600">
              <a:buFont typeface="Wingdings 3" panose="05040102010807070707" pitchFamily="18" charset="2"/>
              <a:buChar char=""/>
              <a:defRPr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>
              <a:defRPr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2pPr>
            <a:lvl3pPr>
              <a:defRPr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3pPr>
            <a:lvl4pPr>
              <a:defRPr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4pPr>
            <a:lvl5pPr>
              <a:defRPr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125566F1-DB32-1519-F88E-BE0A864A29A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05326" y="6533148"/>
            <a:ext cx="3076074" cy="200359"/>
          </a:xfrm>
          <a:prstGeom prst="rect">
            <a:avLst/>
          </a:prstGeom>
        </p:spPr>
        <p:txBody>
          <a:bodyPr/>
          <a:lstStyle>
            <a:lvl1pPr>
              <a:defRPr sz="1000"/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>
                <a:ln>
                  <a:noFill/>
                </a:ln>
                <a:solidFill>
                  <a:srgbClr val="8A8C92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Commonwealth of Massachusetts</a:t>
            </a:r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DA67008C-746E-968A-13FB-C2802EA886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581400" y="6533148"/>
            <a:ext cx="5029200" cy="200359"/>
          </a:xfrm>
          <a:prstGeom prst="rect">
            <a:avLst/>
          </a:prstGeom>
        </p:spPr>
        <p:txBody>
          <a:bodyPr/>
          <a:lstStyle>
            <a:lvl1pPr>
              <a:defRPr sz="1000"/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>
                <a:ln>
                  <a:noFill/>
                </a:ln>
                <a:solidFill>
                  <a:srgbClr val="8A8C92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Confidential: for internal discussion and policy development only</a:t>
            </a:r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5A786ABA-3BDC-D61F-ABF1-2E6442C748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533148"/>
            <a:ext cx="3076074" cy="200359"/>
          </a:xfrm>
          <a:prstGeom prst="rect">
            <a:avLst/>
          </a:prstGeom>
        </p:spPr>
        <p:txBody>
          <a:bodyPr/>
          <a:lstStyle>
            <a:lvl1pPr>
              <a:defRPr sz="1000"/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8CC35B3-0CC1-4AB5-8A2B-5346EDFFE69A}" type="slidenum">
              <a:rPr kumimoji="0" lang="en-US" sz="1000" b="0" i="0" u="none" strike="noStrike" kern="1200" cap="none" spc="0" normalizeH="0" baseline="0" noProof="0" smtClean="0">
                <a:ln>
                  <a:noFill/>
                </a:ln>
                <a:solidFill>
                  <a:srgbClr val="8A8C92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000" b="0" i="0" u="none" strike="noStrike" kern="1200" cap="none" spc="0" normalizeH="0" baseline="0" noProof="0">
              <a:ln>
                <a:noFill/>
              </a:ln>
              <a:solidFill>
                <a:srgbClr val="8A8C92"/>
              </a:solidFill>
              <a:effectLst/>
              <a:uLnTx/>
              <a:uFillTx/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31918778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572188"/>
            <a:ext cx="9144000" cy="2387600"/>
          </a:xfrm>
        </p:spPr>
        <p:txBody>
          <a:bodyPr anchor="b"/>
          <a:lstStyle>
            <a:lvl1pPr algn="ctr">
              <a:defRPr sz="6000">
                <a:latin typeface="Libre Baskerville" panose="02000000000000000000" pitchFamily="2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4051863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0286" y="2459503"/>
            <a:ext cx="3579242" cy="3579242"/>
          </a:xfrm>
          <a:prstGeom prst="rect">
            <a:avLst/>
          </a:prstGeom>
        </p:spPr>
      </p:pic>
      <p:grpSp>
        <p:nvGrpSpPr>
          <p:cNvPr id="4" name="Group 3">
            <a:extLst>
              <a:ext uri="{FF2B5EF4-FFF2-40B4-BE49-F238E27FC236}">
                <a16:creationId xmlns:a16="http://schemas.microsoft.com/office/drawing/2014/main" id="{BC87D024-C2A4-98CF-2C9B-BD0B9D00309B}"/>
              </a:ext>
            </a:extLst>
          </p:cNvPr>
          <p:cNvGrpSpPr/>
          <p:nvPr userDrawn="1"/>
        </p:nvGrpSpPr>
        <p:grpSpPr>
          <a:xfrm>
            <a:off x="-9193" y="0"/>
            <a:ext cx="12201193" cy="548640"/>
            <a:chOff x="-9193" y="0"/>
            <a:chExt cx="12201193" cy="548640"/>
          </a:xfrm>
        </p:grpSpPr>
        <p:sp>
          <p:nvSpPr>
            <p:cNvPr id="10" name="Round Same Side Corner Rectangle 6">
              <a:extLst>
                <a:ext uri="{FF2B5EF4-FFF2-40B4-BE49-F238E27FC236}">
                  <a16:creationId xmlns:a16="http://schemas.microsoft.com/office/drawing/2014/main" id="{C0AA884B-9B88-2D85-7B1F-2362301069AC}"/>
                </a:ext>
              </a:extLst>
            </p:cNvPr>
            <p:cNvSpPr/>
            <p:nvPr userDrawn="1"/>
          </p:nvSpPr>
          <p:spPr>
            <a:xfrm flipV="1">
              <a:off x="0" y="0"/>
              <a:ext cx="12192000" cy="548640"/>
            </a:xfrm>
            <a:prstGeom prst="round2SameRect">
              <a:avLst/>
            </a:prstGeom>
            <a:solidFill>
              <a:srgbClr val="0C234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CF2"/>
                </a:solidFill>
                <a:effectLst/>
                <a:uLnTx/>
                <a:uFillTx/>
                <a:latin typeface="Lato"/>
                <a:ea typeface="+mn-ea"/>
                <a:cs typeface="+mn-cs"/>
              </a:endParaRP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7A49A762-4E9A-C29E-5546-62E351D97475}"/>
                </a:ext>
              </a:extLst>
            </p:cNvPr>
            <p:cNvSpPr txBox="1"/>
            <p:nvPr userDrawn="1"/>
          </p:nvSpPr>
          <p:spPr>
            <a:xfrm>
              <a:off x="-9193" y="13399"/>
              <a:ext cx="12133006" cy="52322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 anchor="ctr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600" b="0" i="0" u="none" strike="noStrike" kern="1200" cap="none" spc="50" normalizeH="0" baseline="0" noProof="0">
                  <a:ln>
                    <a:noFill/>
                  </a:ln>
                  <a:solidFill>
                    <a:srgbClr val="FFFCF2"/>
                  </a:solidFill>
                  <a:effectLst/>
                  <a:uLnTx/>
                  <a:uFillTx/>
                  <a:latin typeface="Libre Baskerville" panose="02000000000000000000" pitchFamily="2" charset="0"/>
                  <a:ea typeface="+mn-ea"/>
                  <a:cs typeface="+mn-cs"/>
                </a:rPr>
                <a:t> Business Enterprise</a:t>
              </a:r>
              <a:r>
                <a:rPr kumimoji="0" lang="en-US" sz="2800" b="0" i="0" u="none" strike="noStrike" kern="1200" cap="none" spc="50" normalizeH="0" baseline="0" noProof="0">
                  <a:ln>
                    <a:noFill/>
                  </a:ln>
                  <a:solidFill>
                    <a:srgbClr val="FFFCF2"/>
                  </a:solidFill>
                  <a:effectLst/>
                  <a:uLnTx/>
                  <a:uFillTx/>
                  <a:latin typeface="Libre Baskerville" panose="02000000000000000000" pitchFamily="2" charset="0"/>
                  <a:ea typeface="+mn-ea"/>
                  <a:cs typeface="+mn-cs"/>
                </a:rPr>
                <a:t> </a:t>
              </a:r>
              <a:r>
                <a:rPr kumimoji="0" lang="en-US" sz="2600" b="0" i="0" u="none" strike="noStrike" kern="1200" cap="none" spc="50" normalizeH="0" baseline="0" noProof="0">
                  <a:ln>
                    <a:noFill/>
                  </a:ln>
                  <a:solidFill>
                    <a:srgbClr val="FFFCF2"/>
                  </a:solidFill>
                  <a:effectLst/>
                  <a:uLnTx/>
                  <a:uFillTx/>
                  <a:latin typeface="Libre Baskerville" panose="02000000000000000000" pitchFamily="2" charset="0"/>
                  <a:ea typeface="+mn-ea"/>
                  <a:cs typeface="+mn-cs"/>
                </a:rPr>
                <a:t>Systems Transformation</a:t>
              </a:r>
            </a:p>
          </p:txBody>
        </p:sp>
      </p:grpSp>
      <p:sp>
        <p:nvSpPr>
          <p:cNvPr id="6" name="Date Placeholder 3">
            <a:extLst>
              <a:ext uri="{FF2B5EF4-FFF2-40B4-BE49-F238E27FC236}">
                <a16:creationId xmlns:a16="http://schemas.microsoft.com/office/drawing/2014/main" id="{61EC1DA3-5065-4348-AA11-3191D9BC94E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505325" y="6586283"/>
            <a:ext cx="3124203" cy="17028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rgbClr val="8A8C9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>
                <a:ln>
                  <a:noFill/>
                </a:ln>
                <a:solidFill>
                  <a:srgbClr val="8A8C92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Commonwealth of Massachusetts</a:t>
            </a:r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C0B6C698-3C95-CE22-D1FF-155641529BC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629528" y="6592546"/>
            <a:ext cx="5029199" cy="16401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rgbClr val="8A8C9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>
                <a:ln>
                  <a:noFill/>
                </a:ln>
                <a:solidFill>
                  <a:srgbClr val="8A8C92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Confidential: for internal discussion and policy development only</a:t>
            </a:r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0202732A-F06C-3D2B-9DF9-89DD28AB2F1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58727" y="6586282"/>
            <a:ext cx="3023935" cy="17028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rgbClr val="8A8C9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8CC35B3-0CC1-4AB5-8A2B-5346EDFFE69A}" type="slidenum">
              <a:rPr kumimoji="0" lang="en-US" sz="1000" b="0" i="0" u="none" strike="noStrike" kern="1200" cap="none" spc="0" normalizeH="0" baseline="0" noProof="0" smtClean="0">
                <a:ln>
                  <a:noFill/>
                </a:ln>
                <a:solidFill>
                  <a:srgbClr val="8A8C92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000" b="0" i="0" u="none" strike="noStrike" kern="1200" cap="none" spc="0" normalizeH="0" baseline="0" noProof="0">
              <a:ln>
                <a:noFill/>
              </a:ln>
              <a:solidFill>
                <a:srgbClr val="8A8C92"/>
              </a:solidFill>
              <a:effectLst/>
              <a:uLnTx/>
              <a:uFillTx/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A6ADDEBD-EF59-964E-0E8A-F2612FE7D510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7280" y="6220966"/>
            <a:ext cx="591553" cy="5915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922291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 (Single Line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Libre Baskerville" panose="02000000000000000000" pitchFamily="2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5" name="Text Placeholder 2">
            <a:extLst>
              <a:ext uri="{FF2B5EF4-FFF2-40B4-BE49-F238E27FC236}">
                <a16:creationId xmlns:a16="http://schemas.microsoft.com/office/drawing/2014/main" id="{B0F4FBE7-8C40-9AAF-B26D-90D2B29E689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05326" y="1468073"/>
            <a:ext cx="11201400" cy="511820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>
              <a:lnSpc>
                <a:spcPct val="125000"/>
              </a:lnSpc>
              <a:defRPr/>
            </a:lvl1pPr>
            <a:lvl2pPr>
              <a:lnSpc>
                <a:spcPct val="125000"/>
              </a:lnSpc>
              <a:defRPr/>
            </a:lvl2pPr>
            <a:lvl3pPr>
              <a:lnSpc>
                <a:spcPct val="125000"/>
              </a:lnSpc>
              <a:defRPr/>
            </a:lvl3pPr>
            <a:lvl4pPr>
              <a:lnSpc>
                <a:spcPct val="125000"/>
              </a:lnSpc>
              <a:defRPr/>
            </a:lvl4pPr>
            <a:lvl5pPr>
              <a:lnSpc>
                <a:spcPct val="125000"/>
              </a:lnSpc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9E223460-E239-251C-41EE-94252681699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505325" y="6586283"/>
            <a:ext cx="3124203" cy="17028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rgbClr val="8A8C9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>
                <a:ln>
                  <a:noFill/>
                </a:ln>
                <a:solidFill>
                  <a:srgbClr val="8A8C92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Commonwealth of Massachusetts</a:t>
            </a:r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6C5752C6-7EF3-7ADF-74BE-9457235F9CD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629528" y="6592546"/>
            <a:ext cx="5029199" cy="16401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rgbClr val="8A8C9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>
                <a:ln>
                  <a:noFill/>
                </a:ln>
                <a:solidFill>
                  <a:srgbClr val="8A8C92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Confidential: for internal discussion and policy development only</a:t>
            </a:r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6CD3C926-61AC-67BD-3FAF-201DDB6D87E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58727" y="6586282"/>
            <a:ext cx="3023935" cy="17028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rgbClr val="8A8C9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8CC35B3-0CC1-4AB5-8A2B-5346EDFFE69A}" type="slidenum">
              <a:rPr kumimoji="0" lang="en-US" sz="1000" b="0" i="0" u="none" strike="noStrike" kern="1200" cap="none" spc="0" normalizeH="0" baseline="0" noProof="0" smtClean="0">
                <a:ln>
                  <a:noFill/>
                </a:ln>
                <a:solidFill>
                  <a:srgbClr val="8A8C92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000" b="0" i="0" u="none" strike="noStrike" kern="1200" cap="none" spc="0" normalizeH="0" baseline="0" noProof="0">
              <a:ln>
                <a:noFill/>
              </a:ln>
              <a:solidFill>
                <a:srgbClr val="8A8C92"/>
              </a:solidFill>
              <a:effectLst/>
              <a:uLnTx/>
              <a:uFillTx/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31933458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 (Two Lines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2">
            <a:extLst>
              <a:ext uri="{FF2B5EF4-FFF2-40B4-BE49-F238E27FC236}">
                <a16:creationId xmlns:a16="http://schemas.microsoft.com/office/drawing/2014/main" id="{B0F4FBE7-8C40-9AAF-B26D-90D2B29E689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3295" y="1897039"/>
            <a:ext cx="11201400" cy="468924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>
              <a:lnSpc>
                <a:spcPct val="125000"/>
              </a:lnSpc>
              <a:defRPr/>
            </a:lvl1pPr>
            <a:lvl2pPr>
              <a:lnSpc>
                <a:spcPct val="125000"/>
              </a:lnSpc>
              <a:defRPr/>
            </a:lvl2pPr>
            <a:lvl3pPr>
              <a:lnSpc>
                <a:spcPct val="125000"/>
              </a:lnSpc>
              <a:defRPr/>
            </a:lvl3pPr>
            <a:lvl4pPr>
              <a:lnSpc>
                <a:spcPct val="125000"/>
              </a:lnSpc>
              <a:defRPr/>
            </a:lvl4pPr>
            <a:lvl5pPr>
              <a:lnSpc>
                <a:spcPct val="125000"/>
              </a:lnSpc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4B4A1071-EEB2-B404-C62B-6AF73DCD8C2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93295" y="678564"/>
            <a:ext cx="11201400" cy="1218476"/>
          </a:xfrm>
        </p:spPr>
        <p:txBody>
          <a:bodyPr>
            <a:noAutofit/>
          </a:bodyPr>
          <a:lstStyle>
            <a:lvl1pPr>
              <a:lnSpc>
                <a:spcPct val="114000"/>
              </a:lnSpc>
              <a:defRPr>
                <a:latin typeface="Libre Baskerville" panose="02000000000000000000" pitchFamily="2" charset="0"/>
              </a:defRPr>
            </a:lvl1pPr>
          </a:lstStyle>
          <a:p>
            <a:r>
              <a:rPr lang="en-US"/>
              <a:t>Click to edit Master title style</a:t>
            </a:r>
            <a:br>
              <a:rPr lang="en-US"/>
            </a:br>
            <a:r>
              <a:rPr lang="en-US"/>
              <a:t>Two lines</a:t>
            </a:r>
          </a:p>
        </p:txBody>
      </p:sp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1CA239E3-A081-8FC0-3C57-127B08E5ADE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505325" y="6586283"/>
            <a:ext cx="3124203" cy="17028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rgbClr val="8A8C9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>
                <a:ln>
                  <a:noFill/>
                </a:ln>
                <a:solidFill>
                  <a:srgbClr val="8A8C92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Commonwealth of Massachusetts</a:t>
            </a:r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521581A5-6C50-1D96-2FA9-4C70896C545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629528" y="6592546"/>
            <a:ext cx="5029199" cy="16401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rgbClr val="8A8C9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>
                <a:ln>
                  <a:noFill/>
                </a:ln>
                <a:solidFill>
                  <a:srgbClr val="8A8C92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Confidential: for internal discussion and policy development only</a:t>
            </a:r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09ED6960-7B66-0FBB-FFDC-0ECAC0CE0A2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58727" y="6586282"/>
            <a:ext cx="3023935" cy="17028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rgbClr val="8A8C9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8CC35B3-0CC1-4AB5-8A2B-5346EDFFE69A}" type="slidenum">
              <a:rPr kumimoji="0" lang="en-US" sz="1000" b="0" i="0" u="none" strike="noStrike" kern="1200" cap="none" spc="0" normalizeH="0" baseline="0" noProof="0" smtClean="0">
                <a:ln>
                  <a:noFill/>
                </a:ln>
                <a:solidFill>
                  <a:srgbClr val="8A8C92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000" b="0" i="0" u="none" strike="noStrike" kern="1200" cap="none" spc="0" normalizeH="0" baseline="0" noProof="0">
              <a:ln>
                <a:noFill/>
              </a:ln>
              <a:solidFill>
                <a:srgbClr val="8A8C92"/>
              </a:solidFill>
              <a:effectLst/>
              <a:uLnTx/>
              <a:uFillTx/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50875596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1BCAD1-D943-81C7-C449-83A25F95E9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3295" y="756533"/>
            <a:ext cx="11201400" cy="548177"/>
          </a:xfrm>
        </p:spPr>
        <p:txBody>
          <a:bodyPr/>
          <a:lstStyle>
            <a:lvl1pPr>
              <a:defRPr>
                <a:latin typeface="Libre Baskerville" panose="02000000000000000000" pitchFamily="2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7" name="Content Placeholder 8">
            <a:extLst>
              <a:ext uri="{FF2B5EF4-FFF2-40B4-BE49-F238E27FC236}">
                <a16:creationId xmlns:a16="http://schemas.microsoft.com/office/drawing/2014/main" id="{4157BB42-5D77-E68D-7F01-585612F4E33F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493295" y="1308634"/>
            <a:ext cx="11201400" cy="420436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>
              <a:buNone/>
              <a:defRPr sz="28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en-US"/>
              <a:t>Sub-Title</a:t>
            </a:r>
          </a:p>
        </p:txBody>
      </p:sp>
      <p:sp>
        <p:nvSpPr>
          <p:cNvPr id="11" name="Text Placeholder 2">
            <a:extLst>
              <a:ext uri="{FF2B5EF4-FFF2-40B4-BE49-F238E27FC236}">
                <a16:creationId xmlns:a16="http://schemas.microsoft.com/office/drawing/2014/main" id="{CD6A3E86-E32F-206D-58E1-E447509AF20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3295" y="1725145"/>
            <a:ext cx="11201400" cy="486113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>
              <a:lnSpc>
                <a:spcPct val="125000"/>
              </a:lnSpc>
              <a:defRPr/>
            </a:lvl1pPr>
            <a:lvl2pPr>
              <a:lnSpc>
                <a:spcPct val="125000"/>
              </a:lnSpc>
              <a:defRPr/>
            </a:lvl2pPr>
            <a:lvl3pPr>
              <a:lnSpc>
                <a:spcPct val="125000"/>
              </a:lnSpc>
              <a:defRPr/>
            </a:lvl3pPr>
            <a:lvl4pPr>
              <a:lnSpc>
                <a:spcPct val="125000"/>
              </a:lnSpc>
              <a:defRPr/>
            </a:lvl4pPr>
            <a:lvl5pPr>
              <a:lnSpc>
                <a:spcPct val="125000"/>
              </a:lnSpc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AC72D4FD-601A-2416-7D58-88FACE84090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505325" y="6586283"/>
            <a:ext cx="3124203" cy="17028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rgbClr val="8A8C9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>
                <a:ln>
                  <a:noFill/>
                </a:ln>
                <a:solidFill>
                  <a:srgbClr val="8A8C92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Commonwealth of Massachusetts</a:t>
            </a:r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23400470-97B0-BFA6-9DEC-80779E89016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629528" y="6592546"/>
            <a:ext cx="5029199" cy="16401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rgbClr val="8A8C9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>
                <a:ln>
                  <a:noFill/>
                </a:ln>
                <a:solidFill>
                  <a:srgbClr val="8A8C92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Confidential: for internal discussion and policy development only</a:t>
            </a:r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AFA9D64C-4A1C-F34D-9626-F7C3BAB4512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58727" y="6586282"/>
            <a:ext cx="3023935" cy="17028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rgbClr val="8A8C9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8CC35B3-0CC1-4AB5-8A2B-5346EDFFE69A}" type="slidenum">
              <a:rPr kumimoji="0" lang="en-US" sz="1000" b="0" i="0" u="none" strike="noStrike" kern="1200" cap="none" spc="0" normalizeH="0" baseline="0" noProof="0" smtClean="0">
                <a:ln>
                  <a:noFill/>
                </a:ln>
                <a:solidFill>
                  <a:srgbClr val="8A8C92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000" b="0" i="0" u="none" strike="noStrike" kern="1200" cap="none" spc="0" normalizeH="0" baseline="0" noProof="0">
              <a:ln>
                <a:noFill/>
              </a:ln>
              <a:solidFill>
                <a:srgbClr val="8A8C92"/>
              </a:solidFill>
              <a:effectLst/>
              <a:uLnTx/>
              <a:uFillTx/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08979796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31FBB91E-1248-8A04-F968-06B48A7EB22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alphaModFix amt="2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760584" y="1412557"/>
            <a:ext cx="4670831" cy="466344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485310" y="2235200"/>
            <a:ext cx="9144000" cy="2387600"/>
          </a:xfrm>
        </p:spPr>
        <p:txBody>
          <a:bodyPr anchor="b"/>
          <a:lstStyle>
            <a:lvl1pPr algn="ctr">
              <a:defRPr sz="6000">
                <a:latin typeface="Libre Baskerville" panose="02000000000000000000" pitchFamily="2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0" name="Round Same Side Corner Rectangle 6">
            <a:extLst>
              <a:ext uri="{FF2B5EF4-FFF2-40B4-BE49-F238E27FC236}">
                <a16:creationId xmlns:a16="http://schemas.microsoft.com/office/drawing/2014/main" id="{C0AA884B-9B88-2D85-7B1F-2362301069AC}"/>
              </a:ext>
            </a:extLst>
          </p:cNvPr>
          <p:cNvSpPr/>
          <p:nvPr userDrawn="1"/>
        </p:nvSpPr>
        <p:spPr>
          <a:xfrm flipV="1">
            <a:off x="0" y="0"/>
            <a:ext cx="12192000" cy="548640"/>
          </a:xfrm>
          <a:prstGeom prst="round2SameRect">
            <a:avLst/>
          </a:prstGeom>
          <a:solidFill>
            <a:srgbClr val="0C23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CF2"/>
              </a:solidFill>
              <a:effectLst/>
              <a:uLnTx/>
              <a:uFillTx/>
              <a:latin typeface="Lato"/>
              <a:ea typeface="+mn-ea"/>
              <a:cs typeface="+mn-cs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7A49A762-4E9A-C29E-5546-62E351D97475}"/>
              </a:ext>
            </a:extLst>
          </p:cNvPr>
          <p:cNvSpPr txBox="1"/>
          <p:nvPr userDrawn="1"/>
        </p:nvSpPr>
        <p:spPr>
          <a:xfrm>
            <a:off x="-9193" y="13399"/>
            <a:ext cx="12133006" cy="523220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600" b="0" i="0" u="none" strike="noStrike" kern="1200" cap="none" spc="50" normalizeH="0" baseline="0" noProof="0">
                <a:ln>
                  <a:noFill/>
                </a:ln>
                <a:solidFill>
                  <a:srgbClr val="FFFCF2"/>
                </a:solidFill>
                <a:effectLst/>
                <a:uLnTx/>
                <a:uFillTx/>
                <a:latin typeface="Libre Baskerville" panose="02000000000000000000" pitchFamily="2" charset="0"/>
                <a:ea typeface="+mn-ea"/>
                <a:cs typeface="+mn-cs"/>
              </a:rPr>
              <a:t> Business Enterprise</a:t>
            </a:r>
            <a:r>
              <a:rPr kumimoji="0" lang="en-US" sz="2800" b="0" i="0" u="none" strike="noStrike" kern="1200" cap="none" spc="50" normalizeH="0" baseline="0" noProof="0">
                <a:ln>
                  <a:noFill/>
                </a:ln>
                <a:solidFill>
                  <a:srgbClr val="FFFCF2"/>
                </a:solidFill>
                <a:effectLst/>
                <a:uLnTx/>
                <a:uFillTx/>
                <a:latin typeface="Libre Baskerville" panose="02000000000000000000" pitchFamily="2" charset="0"/>
                <a:ea typeface="+mn-ea"/>
                <a:cs typeface="+mn-cs"/>
              </a:rPr>
              <a:t> </a:t>
            </a:r>
            <a:r>
              <a:rPr kumimoji="0" lang="en-US" sz="2600" b="0" i="0" u="none" strike="noStrike" kern="1200" cap="none" spc="50" normalizeH="0" baseline="0" noProof="0">
                <a:ln>
                  <a:noFill/>
                </a:ln>
                <a:solidFill>
                  <a:srgbClr val="FFFCF2"/>
                </a:solidFill>
                <a:effectLst/>
                <a:uLnTx/>
                <a:uFillTx/>
                <a:latin typeface="Libre Baskerville" panose="02000000000000000000" pitchFamily="2" charset="0"/>
                <a:ea typeface="+mn-ea"/>
                <a:cs typeface="+mn-cs"/>
              </a:rPr>
              <a:t>Systems Transformation</a:t>
            </a:r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8335B763-DE0E-26E4-1F4C-A6FC798B67BA}"/>
              </a:ext>
            </a:extLst>
          </p:cNvPr>
          <p:cNvSpPr txBox="1">
            <a:spLocks/>
          </p:cNvSpPr>
          <p:nvPr userDrawn="1"/>
        </p:nvSpPr>
        <p:spPr>
          <a:xfrm>
            <a:off x="505325" y="6586283"/>
            <a:ext cx="3124203" cy="17028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000" kern="1200">
                <a:solidFill>
                  <a:srgbClr val="8A8C9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en-US"/>
              <a:t>Commonwealth of Massachusetts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E40C888-D3AA-54CD-7224-179668BB426D}"/>
              </a:ext>
            </a:extLst>
          </p:cNvPr>
          <p:cNvSpPr txBox="1">
            <a:spLocks/>
          </p:cNvSpPr>
          <p:nvPr userDrawn="1"/>
        </p:nvSpPr>
        <p:spPr>
          <a:xfrm>
            <a:off x="3629528" y="6592546"/>
            <a:ext cx="5029199" cy="16401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000" kern="1200">
                <a:solidFill>
                  <a:srgbClr val="8A8C9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en-US"/>
              <a:t>Confidential: for internal discussion and policy development only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7B39D93-0E06-111F-83BB-C91FE8ED0081}"/>
              </a:ext>
            </a:extLst>
          </p:cNvPr>
          <p:cNvSpPr txBox="1">
            <a:spLocks/>
          </p:cNvSpPr>
          <p:nvPr userDrawn="1"/>
        </p:nvSpPr>
        <p:spPr>
          <a:xfrm>
            <a:off x="8658727" y="6586282"/>
            <a:ext cx="3023935" cy="17028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000" kern="1200">
                <a:solidFill>
                  <a:srgbClr val="8A8C9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F8CC35B3-0CC1-4AB5-8A2B-5346EDFFE69A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11FFC553-6E39-AA9F-AB13-3BB2255D6458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7280" y="6220966"/>
            <a:ext cx="591553" cy="5915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6173719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Section Header (logo right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31FBB91E-1248-8A04-F968-06B48A7EB221}"/>
              </a:ext>
            </a:extLst>
          </p:cNvPr>
          <p:cNvPicPr>
            <a:picLocks/>
          </p:cNvPicPr>
          <p:nvPr userDrawn="1"/>
        </p:nvPicPr>
        <p:blipFill>
          <a:blip r:embed="rId2" cstate="email">
            <a:alphaModFix amt="2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789761" y="1328737"/>
            <a:ext cx="4572000" cy="4572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14345" y="2018954"/>
            <a:ext cx="6280720" cy="3191565"/>
          </a:xfrm>
        </p:spPr>
        <p:txBody>
          <a:bodyPr anchor="b"/>
          <a:lstStyle>
            <a:lvl1pPr algn="ctr">
              <a:defRPr sz="6000">
                <a:latin typeface="Libre Baskerville" panose="02000000000000000000" pitchFamily="2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276F4394-BF04-0CBC-67FC-2F8CBF62D04C}"/>
              </a:ext>
            </a:extLst>
          </p:cNvPr>
          <p:cNvGrpSpPr/>
          <p:nvPr userDrawn="1"/>
        </p:nvGrpSpPr>
        <p:grpSpPr>
          <a:xfrm>
            <a:off x="-9193" y="0"/>
            <a:ext cx="12201193" cy="548640"/>
            <a:chOff x="-9193" y="0"/>
            <a:chExt cx="12201193" cy="548640"/>
          </a:xfrm>
        </p:grpSpPr>
        <p:sp>
          <p:nvSpPr>
            <p:cNvPr id="5" name="Round Same Side Corner Rectangle 6">
              <a:extLst>
                <a:ext uri="{FF2B5EF4-FFF2-40B4-BE49-F238E27FC236}">
                  <a16:creationId xmlns:a16="http://schemas.microsoft.com/office/drawing/2014/main" id="{48EE0AEF-1E95-2392-3D45-4C8916EAA263}"/>
                </a:ext>
              </a:extLst>
            </p:cNvPr>
            <p:cNvSpPr/>
            <p:nvPr userDrawn="1"/>
          </p:nvSpPr>
          <p:spPr>
            <a:xfrm flipV="1">
              <a:off x="0" y="0"/>
              <a:ext cx="12192000" cy="548640"/>
            </a:xfrm>
            <a:prstGeom prst="round2SameRect">
              <a:avLst/>
            </a:prstGeom>
            <a:solidFill>
              <a:srgbClr val="0C234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CF2"/>
                </a:solidFill>
                <a:effectLst/>
                <a:uLnTx/>
                <a:uFillTx/>
                <a:latin typeface="Lato"/>
                <a:ea typeface="+mn-ea"/>
                <a:cs typeface="+mn-cs"/>
              </a:endParaRPr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F264B379-BEC3-FB0B-0F65-E51335AE116B}"/>
                </a:ext>
              </a:extLst>
            </p:cNvPr>
            <p:cNvSpPr txBox="1"/>
            <p:nvPr userDrawn="1"/>
          </p:nvSpPr>
          <p:spPr>
            <a:xfrm>
              <a:off x="-9193" y="13399"/>
              <a:ext cx="12133006" cy="52322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 anchor="ctr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600" b="0" i="0" u="none" strike="noStrike" kern="1200" cap="none" spc="50" normalizeH="0" baseline="0" noProof="0">
                  <a:ln>
                    <a:noFill/>
                  </a:ln>
                  <a:solidFill>
                    <a:srgbClr val="FFFCF2"/>
                  </a:solidFill>
                  <a:effectLst/>
                  <a:uLnTx/>
                  <a:uFillTx/>
                  <a:latin typeface="Libre Baskerville" panose="02000000000000000000" pitchFamily="2" charset="0"/>
                  <a:ea typeface="+mn-ea"/>
                  <a:cs typeface="+mn-cs"/>
                </a:rPr>
                <a:t> Business Enterprise</a:t>
              </a:r>
              <a:r>
                <a:rPr kumimoji="0" lang="en-US" sz="2800" b="0" i="0" u="none" strike="noStrike" kern="1200" cap="none" spc="50" normalizeH="0" baseline="0" noProof="0">
                  <a:ln>
                    <a:noFill/>
                  </a:ln>
                  <a:solidFill>
                    <a:srgbClr val="FFFCF2"/>
                  </a:solidFill>
                  <a:effectLst/>
                  <a:uLnTx/>
                  <a:uFillTx/>
                  <a:latin typeface="Libre Baskerville" panose="02000000000000000000" pitchFamily="2" charset="0"/>
                  <a:ea typeface="+mn-ea"/>
                  <a:cs typeface="+mn-cs"/>
                </a:rPr>
                <a:t> </a:t>
              </a:r>
              <a:r>
                <a:rPr kumimoji="0" lang="en-US" sz="2600" b="0" i="0" u="none" strike="noStrike" kern="1200" cap="none" spc="50" normalizeH="0" baseline="0" noProof="0">
                  <a:ln>
                    <a:noFill/>
                  </a:ln>
                  <a:solidFill>
                    <a:srgbClr val="FFFCF2"/>
                  </a:solidFill>
                  <a:effectLst/>
                  <a:uLnTx/>
                  <a:uFillTx/>
                  <a:latin typeface="Libre Baskerville" panose="02000000000000000000" pitchFamily="2" charset="0"/>
                  <a:ea typeface="+mn-ea"/>
                  <a:cs typeface="+mn-cs"/>
                </a:rPr>
                <a:t>Systems Transformation</a:t>
              </a:r>
            </a:p>
          </p:txBody>
        </p:sp>
      </p:grpSp>
      <p:sp>
        <p:nvSpPr>
          <p:cNvPr id="8" name="Date Placeholder 3">
            <a:extLst>
              <a:ext uri="{FF2B5EF4-FFF2-40B4-BE49-F238E27FC236}">
                <a16:creationId xmlns:a16="http://schemas.microsoft.com/office/drawing/2014/main" id="{1A6EFC83-ECE2-7A0F-2D0B-339CCC85125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505325" y="6586283"/>
            <a:ext cx="3124203" cy="17028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rgbClr val="8A8C9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>
                <a:ln>
                  <a:noFill/>
                </a:ln>
                <a:solidFill>
                  <a:srgbClr val="8A8C92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Commonwealth of Massachusetts</a:t>
            </a:r>
          </a:p>
        </p:txBody>
      </p:sp>
      <p:sp>
        <p:nvSpPr>
          <p:cNvPr id="9" name="Footer Placeholder 4">
            <a:extLst>
              <a:ext uri="{FF2B5EF4-FFF2-40B4-BE49-F238E27FC236}">
                <a16:creationId xmlns:a16="http://schemas.microsoft.com/office/drawing/2014/main" id="{FBC5A82D-B2FE-F869-F0A4-993C6A305B8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629528" y="6592546"/>
            <a:ext cx="5029199" cy="16401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rgbClr val="8A8C9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>
                <a:ln>
                  <a:noFill/>
                </a:ln>
                <a:solidFill>
                  <a:srgbClr val="8A8C92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Confidential: for internal discussion and policy development only</a:t>
            </a: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23E3F92F-A3A8-D8B5-A0C9-D96C27E326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58727" y="6586282"/>
            <a:ext cx="3023935" cy="17028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rgbClr val="8A8C9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8CC35B3-0CC1-4AB5-8A2B-5346EDFFE69A}" type="slidenum">
              <a:rPr kumimoji="0" lang="en-US" sz="1000" b="0" i="0" u="none" strike="noStrike" kern="1200" cap="none" spc="0" normalizeH="0" baseline="0" noProof="0" smtClean="0">
                <a:ln>
                  <a:noFill/>
                </a:ln>
                <a:solidFill>
                  <a:srgbClr val="8A8C92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000" b="0" i="0" u="none" strike="noStrike" kern="1200" cap="none" spc="0" normalizeH="0" baseline="0" noProof="0">
              <a:ln>
                <a:noFill/>
              </a:ln>
              <a:solidFill>
                <a:srgbClr val="8A8C92"/>
              </a:solidFill>
              <a:effectLst/>
              <a:uLnTx/>
              <a:uFillTx/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A975C692-BBD6-4FBD-9783-908EEDD2BECE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7280" y="6220966"/>
            <a:ext cx="591553" cy="5915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5914780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Libre Baskerville" panose="02000000000000000000" pitchFamily="2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5E0D5700-3DC9-E875-02B1-841E59BB8C4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505325" y="6586283"/>
            <a:ext cx="3124203" cy="17028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rgbClr val="8A8C9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>
                <a:ln>
                  <a:noFill/>
                </a:ln>
                <a:solidFill>
                  <a:srgbClr val="8A8C92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Commonwealth of Massachusetts</a:t>
            </a:r>
          </a:p>
        </p:txBody>
      </p:sp>
      <p:sp>
        <p:nvSpPr>
          <p:cNvPr id="7" name="Footer Placeholder 4">
            <a:extLst>
              <a:ext uri="{FF2B5EF4-FFF2-40B4-BE49-F238E27FC236}">
                <a16:creationId xmlns:a16="http://schemas.microsoft.com/office/drawing/2014/main" id="{9BF5918B-85D1-4D51-CF2C-E7494704FC8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629528" y="6592546"/>
            <a:ext cx="5029199" cy="16401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rgbClr val="8A8C9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>
                <a:ln>
                  <a:noFill/>
                </a:ln>
                <a:solidFill>
                  <a:srgbClr val="8A8C92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Confidential: for internal discussion and policy development only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E841BA7E-28F5-2EC6-3CA7-384C06B02B2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58727" y="6586282"/>
            <a:ext cx="3023935" cy="17028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rgbClr val="8A8C9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8CC35B3-0CC1-4AB5-8A2B-5346EDFFE69A}" type="slidenum">
              <a:rPr kumimoji="0" lang="en-US" sz="1000" b="0" i="0" u="none" strike="noStrike" kern="1200" cap="none" spc="0" normalizeH="0" baseline="0" noProof="0" smtClean="0">
                <a:ln>
                  <a:noFill/>
                </a:ln>
                <a:solidFill>
                  <a:srgbClr val="8A8C92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000" b="0" i="0" u="none" strike="noStrike" kern="1200" cap="none" spc="0" normalizeH="0" baseline="0" noProof="0">
              <a:ln>
                <a:noFill/>
              </a:ln>
              <a:solidFill>
                <a:srgbClr val="8A8C92"/>
              </a:solidFill>
              <a:effectLst/>
              <a:uLnTx/>
              <a:uFillTx/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06456610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14ACED18-4226-7DA1-E7FE-B6D5B628995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505325" y="6586283"/>
            <a:ext cx="3124203" cy="17028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rgbClr val="8A8C9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>
                <a:ln>
                  <a:noFill/>
                </a:ln>
                <a:solidFill>
                  <a:srgbClr val="8A8C92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Commonwealth of Massachusetts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9724C3E-C8CB-D925-6929-1CE933941B4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629528" y="6592546"/>
            <a:ext cx="5029199" cy="16401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rgbClr val="8A8C9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>
                <a:ln>
                  <a:noFill/>
                </a:ln>
                <a:solidFill>
                  <a:srgbClr val="8A8C92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Confidential: for internal discussion and policy development only</a:t>
            </a:r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BC3C6C70-1B46-5098-8F34-14BFB96DFDF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58727" y="6586282"/>
            <a:ext cx="3023935" cy="17028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rgbClr val="8A8C9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8CC35B3-0CC1-4AB5-8A2B-5346EDFFE69A}" type="slidenum">
              <a:rPr kumimoji="0" lang="en-US" sz="1000" b="0" i="0" u="none" strike="noStrike" kern="1200" cap="none" spc="0" normalizeH="0" baseline="0" noProof="0" smtClean="0">
                <a:ln>
                  <a:noFill/>
                </a:ln>
                <a:solidFill>
                  <a:srgbClr val="8A8C92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000" b="0" i="0" u="none" strike="noStrike" kern="1200" cap="none" spc="0" normalizeH="0" baseline="0" noProof="0">
              <a:ln>
                <a:noFill/>
              </a:ln>
              <a:solidFill>
                <a:srgbClr val="8A8C92"/>
              </a:solidFill>
              <a:effectLst/>
              <a:uLnTx/>
              <a:uFillTx/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95922689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wo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Libre Baskerville" panose="02000000000000000000" pitchFamily="2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2BE18920-CD30-F5AC-3542-683E7A80A6B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05326" y="1468074"/>
            <a:ext cx="5514474" cy="5118208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>
              <a:lnSpc>
                <a:spcPct val="125000"/>
              </a:lnSpc>
              <a:spcBef>
                <a:spcPts val="400"/>
              </a:spcBef>
              <a:buFont typeface="Wingdings 3" panose="05040102010807070707" pitchFamily="18" charset="2"/>
              <a:buChar char=""/>
              <a:defRPr sz="20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>
              <a:lnSpc>
                <a:spcPct val="125000"/>
              </a:lnSpc>
              <a:spcBef>
                <a:spcPts val="400"/>
              </a:spcBef>
              <a:defRPr sz="20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2pPr>
            <a:lvl3pPr>
              <a:lnSpc>
                <a:spcPct val="125000"/>
              </a:lnSpc>
              <a:spcBef>
                <a:spcPts val="400"/>
              </a:spcBef>
              <a:defRPr sz="18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3pPr>
            <a:lvl4pPr>
              <a:lnSpc>
                <a:spcPct val="125000"/>
              </a:lnSpc>
              <a:spcBef>
                <a:spcPts val="400"/>
              </a:spcBef>
              <a:defRPr sz="16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4pPr>
            <a:lvl5pPr>
              <a:lnSpc>
                <a:spcPct val="125000"/>
              </a:lnSpc>
              <a:spcBef>
                <a:spcPts val="400"/>
              </a:spcBef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1" name="Content Placeholder 3">
            <a:extLst>
              <a:ext uri="{FF2B5EF4-FFF2-40B4-BE49-F238E27FC236}">
                <a16:creationId xmlns:a16="http://schemas.microsoft.com/office/drawing/2014/main" id="{188937A3-AFC3-A1B3-D220-36909E3B4128}"/>
              </a:ext>
            </a:extLst>
          </p:cNvPr>
          <p:cNvSpPr>
            <a:spLocks noGrp="1"/>
          </p:cNvSpPr>
          <p:nvPr>
            <p:ph sz="half" idx="10"/>
          </p:nvPr>
        </p:nvSpPr>
        <p:spPr>
          <a:xfrm>
            <a:off x="6172200" y="1468074"/>
            <a:ext cx="5534526" cy="5118207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>
              <a:lnSpc>
                <a:spcPct val="125000"/>
              </a:lnSpc>
              <a:spcBef>
                <a:spcPts val="400"/>
              </a:spcBef>
              <a:buFont typeface="Wingdings 3" panose="05040102010807070707" pitchFamily="18" charset="2"/>
              <a:buChar char=""/>
              <a:defRPr sz="20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>
              <a:lnSpc>
                <a:spcPct val="125000"/>
              </a:lnSpc>
              <a:spcBef>
                <a:spcPts val="400"/>
              </a:spcBef>
              <a:defRPr sz="20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2pPr>
            <a:lvl3pPr>
              <a:lnSpc>
                <a:spcPct val="125000"/>
              </a:lnSpc>
              <a:spcBef>
                <a:spcPts val="400"/>
              </a:spcBef>
              <a:defRPr sz="18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3pPr>
            <a:lvl4pPr>
              <a:lnSpc>
                <a:spcPct val="125000"/>
              </a:lnSpc>
              <a:spcBef>
                <a:spcPts val="400"/>
              </a:spcBef>
              <a:defRPr sz="16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4pPr>
            <a:lvl5pPr>
              <a:lnSpc>
                <a:spcPct val="125000"/>
              </a:lnSpc>
              <a:spcBef>
                <a:spcPts val="400"/>
              </a:spcBef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A59B8CFB-A4EC-C451-BA29-0F1E5AA3363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505325" y="6586283"/>
            <a:ext cx="3124203" cy="17028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rgbClr val="8A8C9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>
                <a:ln>
                  <a:noFill/>
                </a:ln>
                <a:solidFill>
                  <a:srgbClr val="8A8C92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Commonwealth of Massachusetts</a:t>
            </a:r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6F1B8E61-66FD-23B1-3A40-EC9CDE5B1A9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629528" y="6592546"/>
            <a:ext cx="5029199" cy="16401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rgbClr val="8A8C9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>
                <a:ln>
                  <a:noFill/>
                </a:ln>
                <a:solidFill>
                  <a:srgbClr val="8A8C92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Confidential: for internal discussion and policy development only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2F75837-5EFB-448C-262C-D578B5EA95E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58727" y="6586282"/>
            <a:ext cx="3023935" cy="17028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rgbClr val="8A8C9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8CC35B3-0CC1-4AB5-8A2B-5346EDFFE69A}" type="slidenum">
              <a:rPr kumimoji="0" lang="en-US" sz="1000" b="0" i="0" u="none" strike="noStrike" kern="1200" cap="none" spc="0" normalizeH="0" baseline="0" noProof="0" smtClean="0">
                <a:ln>
                  <a:noFill/>
                </a:ln>
                <a:solidFill>
                  <a:srgbClr val="8A8C92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000" b="0" i="0" u="none" strike="noStrike" kern="1200" cap="none" spc="0" normalizeH="0" baseline="0" noProof="0">
              <a:ln>
                <a:noFill/>
              </a:ln>
              <a:solidFill>
                <a:srgbClr val="8A8C92"/>
              </a:solidFill>
              <a:effectLst/>
              <a:uLnTx/>
              <a:uFillTx/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974171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ide-by-Side 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Libre Baskerville" panose="02000000000000000000" pitchFamily="2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46251F5-3D48-BDEF-54C5-4330952517D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85274" y="1464167"/>
            <a:ext cx="5512301" cy="47669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4501ACF-0E18-F47B-C58C-A27FC6F8A352}"/>
              </a:ext>
            </a:extLst>
          </p:cNvPr>
          <p:cNvSpPr>
            <a:spLocks noGrp="1"/>
          </p:cNvSpPr>
          <p:nvPr>
            <p:ph sz="half" idx="10"/>
          </p:nvPr>
        </p:nvSpPr>
        <p:spPr>
          <a:xfrm>
            <a:off x="505326" y="1940858"/>
            <a:ext cx="5492249" cy="4645423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>
              <a:lnSpc>
                <a:spcPct val="125000"/>
              </a:lnSpc>
              <a:spcBef>
                <a:spcPts val="400"/>
              </a:spcBef>
              <a:buFont typeface="Wingdings 3" panose="05040102010807070707" pitchFamily="18" charset="2"/>
              <a:buChar char=""/>
              <a:defRPr sz="20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>
              <a:lnSpc>
                <a:spcPct val="125000"/>
              </a:lnSpc>
              <a:spcBef>
                <a:spcPts val="400"/>
              </a:spcBef>
              <a:defRPr sz="20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2pPr>
            <a:lvl3pPr>
              <a:lnSpc>
                <a:spcPct val="125000"/>
              </a:lnSpc>
              <a:spcBef>
                <a:spcPts val="400"/>
              </a:spcBef>
              <a:defRPr sz="18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3pPr>
            <a:lvl4pPr>
              <a:lnSpc>
                <a:spcPct val="125000"/>
              </a:lnSpc>
              <a:spcBef>
                <a:spcPts val="400"/>
              </a:spcBef>
              <a:defRPr sz="16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4pPr>
            <a:lvl5pPr>
              <a:lnSpc>
                <a:spcPct val="125000"/>
              </a:lnSpc>
              <a:spcBef>
                <a:spcPts val="400"/>
              </a:spcBef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Text Placeholder 4">
            <a:extLst>
              <a:ext uri="{FF2B5EF4-FFF2-40B4-BE49-F238E27FC236}">
                <a16:creationId xmlns:a16="http://schemas.microsoft.com/office/drawing/2014/main" id="{8FACA608-0175-9557-3EEA-E0F5E6D53775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6170612" y="1464167"/>
            <a:ext cx="5534526" cy="47669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Content Placeholder 5">
            <a:extLst>
              <a:ext uri="{FF2B5EF4-FFF2-40B4-BE49-F238E27FC236}">
                <a16:creationId xmlns:a16="http://schemas.microsoft.com/office/drawing/2014/main" id="{50CC5556-7B7F-84FE-B8C5-5DE69CC4082F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6172200" y="1940859"/>
            <a:ext cx="5534526" cy="4645422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>
              <a:lnSpc>
                <a:spcPct val="125000"/>
              </a:lnSpc>
              <a:spcBef>
                <a:spcPts val="400"/>
              </a:spcBef>
              <a:buFont typeface="Wingdings 3" panose="05040102010807070707" pitchFamily="18" charset="2"/>
              <a:buChar char=""/>
              <a:defRPr sz="20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>
              <a:lnSpc>
                <a:spcPct val="125000"/>
              </a:lnSpc>
              <a:spcBef>
                <a:spcPts val="400"/>
              </a:spcBef>
              <a:defRPr sz="20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2pPr>
            <a:lvl3pPr>
              <a:lnSpc>
                <a:spcPct val="125000"/>
              </a:lnSpc>
              <a:spcBef>
                <a:spcPts val="400"/>
              </a:spcBef>
              <a:defRPr sz="18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3pPr>
            <a:lvl4pPr>
              <a:lnSpc>
                <a:spcPct val="125000"/>
              </a:lnSpc>
              <a:spcBef>
                <a:spcPts val="400"/>
              </a:spcBef>
              <a:defRPr sz="16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4pPr>
            <a:lvl5pPr>
              <a:lnSpc>
                <a:spcPct val="125000"/>
              </a:lnSpc>
              <a:spcBef>
                <a:spcPts val="400"/>
              </a:spcBef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EA9AE1D7-0275-9F10-9DF1-98322F2D8CC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505325" y="6586283"/>
            <a:ext cx="3124203" cy="17028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rgbClr val="8A8C9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>
                <a:ln>
                  <a:noFill/>
                </a:ln>
                <a:solidFill>
                  <a:srgbClr val="8A8C92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Commonwealth of Massachusetts</a:t>
            </a:r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85EBE663-29AD-0D28-83A9-448FE6A2A14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629528" y="6592546"/>
            <a:ext cx="5029199" cy="16401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rgbClr val="8A8C9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>
                <a:ln>
                  <a:noFill/>
                </a:ln>
                <a:solidFill>
                  <a:srgbClr val="8A8C92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Confidential: for internal discussion and policy development only</a:t>
            </a:r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805E28A9-2C50-E4CB-E864-C521D565293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58727" y="6586282"/>
            <a:ext cx="3023935" cy="17028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rgbClr val="8A8C9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8CC35B3-0CC1-4AB5-8A2B-5346EDFFE69A}" type="slidenum">
              <a:rPr kumimoji="0" lang="en-US" sz="1000" b="0" i="0" u="none" strike="noStrike" kern="1200" cap="none" spc="0" normalizeH="0" baseline="0" noProof="0" smtClean="0">
                <a:ln>
                  <a:noFill/>
                </a:ln>
                <a:solidFill>
                  <a:srgbClr val="8A8C92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000" b="0" i="0" u="none" strike="noStrike" kern="1200" cap="none" spc="0" normalizeH="0" baseline="0" noProof="0">
              <a:ln>
                <a:noFill/>
              </a:ln>
              <a:solidFill>
                <a:srgbClr val="8A8C92"/>
              </a:solidFill>
              <a:effectLst/>
              <a:uLnTx/>
              <a:uFillTx/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7400082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A68A26-A491-AA5A-CA45-0DB63B5033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5326" y="671118"/>
            <a:ext cx="4266699" cy="1182849"/>
          </a:xfrm>
        </p:spPr>
        <p:txBody>
          <a:bodyPr anchor="b"/>
          <a:lstStyle>
            <a:lvl1pPr>
              <a:defRPr sz="3200">
                <a:latin typeface="Libre Baskerville" panose="02000000000000000000" pitchFamily="2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D38761D-4F6A-4CB9-8709-7C59CFA84E9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10498" y="855077"/>
            <a:ext cx="6503486" cy="5545723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>
              <a:lnSpc>
                <a:spcPct val="125000"/>
              </a:lnSpc>
              <a:spcBef>
                <a:spcPts val="400"/>
              </a:spcBef>
              <a:buFont typeface="Wingdings 3" panose="05040102010807070707" pitchFamily="18" charset="2"/>
              <a:buChar char=""/>
              <a:defRPr sz="28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>
              <a:lnSpc>
                <a:spcPct val="125000"/>
              </a:lnSpc>
              <a:spcBef>
                <a:spcPts val="400"/>
              </a:spcBef>
              <a:defRPr sz="2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2pPr>
            <a:lvl3pPr>
              <a:lnSpc>
                <a:spcPct val="125000"/>
              </a:lnSpc>
              <a:spcBef>
                <a:spcPts val="400"/>
              </a:spcBef>
              <a:defRPr sz="20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3pPr>
            <a:lvl4pPr>
              <a:lnSpc>
                <a:spcPct val="125000"/>
              </a:lnSpc>
              <a:spcBef>
                <a:spcPts val="400"/>
              </a:spcBef>
              <a:defRPr sz="18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4pPr>
            <a:lvl5pPr>
              <a:lnSpc>
                <a:spcPct val="125000"/>
              </a:lnSpc>
              <a:spcBef>
                <a:spcPts val="400"/>
              </a:spcBef>
              <a:defRPr sz="18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0713C66-68D5-36C8-9702-FF775067B175}"/>
              </a:ext>
            </a:extLst>
          </p:cNvPr>
          <p:cNvSpPr>
            <a:spLocks noGrp="1"/>
          </p:cNvSpPr>
          <p:nvPr>
            <p:ph type="body" sz="half" idx="10"/>
          </p:nvPr>
        </p:nvSpPr>
        <p:spPr>
          <a:xfrm>
            <a:off x="505326" y="1853966"/>
            <a:ext cx="4266699" cy="4546834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spcBef>
                <a:spcPts val="500"/>
              </a:spcBef>
              <a:buNone/>
              <a:defRPr sz="16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Date Placeholder 3">
            <a:extLst>
              <a:ext uri="{FF2B5EF4-FFF2-40B4-BE49-F238E27FC236}">
                <a16:creationId xmlns:a16="http://schemas.microsoft.com/office/drawing/2014/main" id="{F56B71AB-DEB1-4404-9E43-9A2300A3019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505325" y="6586283"/>
            <a:ext cx="3124203" cy="17028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rgbClr val="8A8C9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>
                <a:ln>
                  <a:noFill/>
                </a:ln>
                <a:solidFill>
                  <a:srgbClr val="8A8C92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Commonwealth of Massachusetts</a:t>
            </a:r>
          </a:p>
        </p:txBody>
      </p:sp>
      <p:sp>
        <p:nvSpPr>
          <p:cNvPr id="9" name="Footer Placeholder 4">
            <a:extLst>
              <a:ext uri="{FF2B5EF4-FFF2-40B4-BE49-F238E27FC236}">
                <a16:creationId xmlns:a16="http://schemas.microsoft.com/office/drawing/2014/main" id="{BB92E6B1-1E57-E6D3-3CCA-DA672A26031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629528" y="6592546"/>
            <a:ext cx="5029199" cy="16401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rgbClr val="8A8C9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>
                <a:ln>
                  <a:noFill/>
                </a:ln>
                <a:solidFill>
                  <a:srgbClr val="8A8C92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Confidential: for internal discussion and policy development only</a:t>
            </a: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AC5B0EF4-FCB8-65C3-7D44-20F84C4A5D6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58727" y="6586282"/>
            <a:ext cx="3023935" cy="17028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rgbClr val="8A8C9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8CC35B3-0CC1-4AB5-8A2B-5346EDFFE69A}" type="slidenum">
              <a:rPr kumimoji="0" lang="en-US" sz="1000" b="0" i="0" u="none" strike="noStrike" kern="1200" cap="none" spc="0" normalizeH="0" baseline="0" noProof="0" smtClean="0">
                <a:ln>
                  <a:noFill/>
                </a:ln>
                <a:solidFill>
                  <a:srgbClr val="8A8C92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000" b="0" i="0" u="none" strike="noStrike" kern="1200" cap="none" spc="0" normalizeH="0" baseline="0" noProof="0">
              <a:ln>
                <a:noFill/>
              </a:ln>
              <a:solidFill>
                <a:srgbClr val="8A8C92"/>
              </a:solidFill>
              <a:effectLst/>
              <a:uLnTx/>
              <a:uFillTx/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46091762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0DD684-AF08-DFBD-8A3B-C7F36AEB24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1264" y="697831"/>
            <a:ext cx="4289174" cy="1600200"/>
          </a:xfrm>
        </p:spPr>
        <p:txBody>
          <a:bodyPr anchor="b"/>
          <a:lstStyle>
            <a:lvl1pPr>
              <a:defRPr sz="3200">
                <a:latin typeface="Libre Baskerville" panose="02000000000000000000" pitchFamily="2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82FD460-0D0F-91EF-BB49-5CE106C391B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1600" y="1029535"/>
            <a:ext cx="6529136" cy="513825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C9B51D9-90E1-3019-77F8-BC47BB952862}"/>
              </a:ext>
            </a:extLst>
          </p:cNvPr>
          <p:cNvSpPr>
            <a:spLocks noGrp="1"/>
          </p:cNvSpPr>
          <p:nvPr>
            <p:ph type="body" sz="half" idx="10"/>
          </p:nvPr>
        </p:nvSpPr>
        <p:spPr>
          <a:xfrm>
            <a:off x="481264" y="2347759"/>
            <a:ext cx="4289174" cy="401854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Date Placeholder 3">
            <a:extLst>
              <a:ext uri="{FF2B5EF4-FFF2-40B4-BE49-F238E27FC236}">
                <a16:creationId xmlns:a16="http://schemas.microsoft.com/office/drawing/2014/main" id="{06A01345-2203-D9C3-A699-569EAF7C18B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505325" y="6586283"/>
            <a:ext cx="3124203" cy="17028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rgbClr val="8A8C9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>
                <a:ln>
                  <a:noFill/>
                </a:ln>
                <a:solidFill>
                  <a:srgbClr val="8A8C92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Commonwealth of Massachusetts</a:t>
            </a:r>
          </a:p>
        </p:txBody>
      </p:sp>
      <p:sp>
        <p:nvSpPr>
          <p:cNvPr id="9" name="Footer Placeholder 4">
            <a:extLst>
              <a:ext uri="{FF2B5EF4-FFF2-40B4-BE49-F238E27FC236}">
                <a16:creationId xmlns:a16="http://schemas.microsoft.com/office/drawing/2014/main" id="{9C1C0864-8F35-21FC-9324-435B66C6A15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629528" y="6592546"/>
            <a:ext cx="5029199" cy="16401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rgbClr val="8A8C9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>
                <a:ln>
                  <a:noFill/>
                </a:ln>
                <a:solidFill>
                  <a:srgbClr val="8A8C92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Confidential: for internal discussion and policy development only</a:t>
            </a: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53E1C3B3-D802-1D8E-6E30-265337188FA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58727" y="6586282"/>
            <a:ext cx="3023935" cy="17028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rgbClr val="8A8C9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8CC35B3-0CC1-4AB5-8A2B-5346EDFFE69A}" type="slidenum">
              <a:rPr kumimoji="0" lang="en-US" sz="1000" b="0" i="0" u="none" strike="noStrike" kern="1200" cap="none" spc="0" normalizeH="0" baseline="0" noProof="0" smtClean="0">
                <a:ln>
                  <a:noFill/>
                </a:ln>
                <a:solidFill>
                  <a:srgbClr val="8A8C92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000" b="0" i="0" u="none" strike="noStrike" kern="1200" cap="none" spc="0" normalizeH="0" baseline="0" noProof="0">
              <a:ln>
                <a:noFill/>
              </a:ln>
              <a:solidFill>
                <a:srgbClr val="8A8C92"/>
              </a:solidFill>
              <a:effectLst/>
              <a:uLnTx/>
              <a:uFillTx/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60257757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Commonwealth of Massachusetts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Confidential: for internal discussion and policy development only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CC35B3-0CC1-4AB5-8A2B-5346EDFFE69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8762137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5326" y="1468074"/>
            <a:ext cx="11201400" cy="4906847"/>
          </a:xfrm>
        </p:spPr>
        <p:txBody>
          <a:bodyPr/>
          <a:lstStyle>
            <a:lvl1pPr>
              <a:lnSpc>
                <a:spcPct val="100000"/>
              </a:lnSpc>
              <a:spcBef>
                <a:spcPts val="500"/>
              </a:spcBef>
              <a:defRPr/>
            </a:lvl1pPr>
            <a:lvl2pPr>
              <a:lnSpc>
                <a:spcPct val="100000"/>
              </a:lnSpc>
              <a:spcBef>
                <a:spcPts val="500"/>
              </a:spcBef>
              <a:defRPr/>
            </a:lvl2pPr>
            <a:lvl3pPr>
              <a:lnSpc>
                <a:spcPct val="100000"/>
              </a:lnSpc>
              <a:spcBef>
                <a:spcPts val="500"/>
              </a:spcBef>
              <a:defRPr/>
            </a:lvl3pPr>
            <a:lvl4pPr>
              <a:lnSpc>
                <a:spcPct val="100000"/>
              </a:lnSpc>
              <a:spcBef>
                <a:spcPts val="500"/>
              </a:spcBef>
              <a:defRPr/>
            </a:lvl4pPr>
            <a:lvl5pPr>
              <a:lnSpc>
                <a:spcPct val="100000"/>
              </a:lnSpc>
              <a:spcBef>
                <a:spcPts val="500"/>
              </a:spcBef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CC54A10B-8D34-5B53-E13A-1E60048BD46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58833" y="6543152"/>
            <a:ext cx="2970695" cy="16401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rgbClr val="2F4858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>
              <a:defRPr/>
            </a:pPr>
            <a:r>
              <a:rPr lang="en-US"/>
              <a:t>Commonwealth of Massachusetts</a:t>
            </a:r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3BADB559-B680-4D53-A43E-41B8458CCBE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629528" y="6543152"/>
            <a:ext cx="5029199" cy="16401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rgbClr val="2F4858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>
              <a:defRPr/>
            </a:pPr>
            <a:r>
              <a:rPr lang="en-US"/>
              <a:t>Confidential: for internal discussion and policy development only</a:t>
            </a:r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637378BD-9F6B-DCE5-3219-6287C76D908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58727" y="6543152"/>
            <a:ext cx="3023935" cy="16401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rgbClr val="2F4858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>
              <a:defRPr/>
            </a:pPr>
            <a:fld id="{F8CC35B3-0CC1-4AB5-8A2B-5346EDFFE69A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1174863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_Section Header (logo background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485310" y="2235200"/>
            <a:ext cx="9144000" cy="2387600"/>
          </a:xfrm>
        </p:spPr>
        <p:txBody>
          <a:bodyPr anchor="b"/>
          <a:lstStyle>
            <a:lvl1pPr algn="ctr">
              <a:defRPr sz="6000">
                <a:latin typeface="Libre Baskerville" panose="02000000000000000000" pitchFamily="2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7" name="Date Placeholder 3">
            <a:extLst>
              <a:ext uri="{FF2B5EF4-FFF2-40B4-BE49-F238E27FC236}">
                <a16:creationId xmlns:a16="http://schemas.microsoft.com/office/drawing/2014/main" id="{72368CC4-49B4-DA70-3569-C21E9ACBFB2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975815" y="6453765"/>
            <a:ext cx="2610656" cy="1824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rgbClr val="8A8C9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>
                <a:ln>
                  <a:noFill/>
                </a:ln>
                <a:solidFill>
                  <a:srgbClr val="8A8C92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Commonwealth of Massachusetts</a:t>
            </a:r>
          </a:p>
        </p:txBody>
      </p:sp>
      <p:sp>
        <p:nvSpPr>
          <p:cNvPr id="18" name="Footer Placeholder 4">
            <a:extLst>
              <a:ext uri="{FF2B5EF4-FFF2-40B4-BE49-F238E27FC236}">
                <a16:creationId xmlns:a16="http://schemas.microsoft.com/office/drawing/2014/main" id="{9CC1962C-9346-00D9-5314-BDFE250558F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586471" y="6453765"/>
            <a:ext cx="5029199" cy="1824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rgbClr val="8A8C9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>
                <a:ln>
                  <a:noFill/>
                </a:ln>
                <a:solidFill>
                  <a:srgbClr val="8A8C92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Confidential: for internal discussion and policy development only</a:t>
            </a:r>
          </a:p>
        </p:txBody>
      </p:sp>
      <p:sp>
        <p:nvSpPr>
          <p:cNvPr id="19" name="Slide Number Placeholder 5">
            <a:extLst>
              <a:ext uri="{FF2B5EF4-FFF2-40B4-BE49-F238E27FC236}">
                <a16:creationId xmlns:a16="http://schemas.microsoft.com/office/drawing/2014/main" id="{494D4AC2-8BE2-B494-D132-68B8E281610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5670" y="6453381"/>
            <a:ext cx="2746091" cy="18288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rgbClr val="8A8C9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8CC35B3-0CC1-4AB5-8A2B-5346EDFFE69A}" type="slidenum">
              <a:rPr kumimoji="0" lang="en-US" sz="1000" b="0" i="0" u="none" strike="noStrike" kern="1200" cap="none" spc="0" normalizeH="0" baseline="0" noProof="0" smtClean="0">
                <a:ln>
                  <a:noFill/>
                </a:ln>
                <a:solidFill>
                  <a:srgbClr val="8A8C92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000" b="0" i="0" u="none" strike="noStrike" kern="1200" cap="none" spc="0" normalizeH="0" baseline="0" noProof="0">
              <a:ln>
                <a:noFill/>
              </a:ln>
              <a:solidFill>
                <a:srgbClr val="8A8C92"/>
              </a:solidFill>
              <a:effectLst/>
              <a:uLnTx/>
              <a:uFillTx/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0" name="Round Same Side Corner Rectangle 6">
            <a:extLst>
              <a:ext uri="{FF2B5EF4-FFF2-40B4-BE49-F238E27FC236}">
                <a16:creationId xmlns:a16="http://schemas.microsoft.com/office/drawing/2014/main" id="{C0AA884B-9B88-2D85-7B1F-2362301069AC}"/>
              </a:ext>
            </a:extLst>
          </p:cNvPr>
          <p:cNvSpPr/>
          <p:nvPr userDrawn="1"/>
        </p:nvSpPr>
        <p:spPr>
          <a:xfrm flipV="1">
            <a:off x="0" y="0"/>
            <a:ext cx="12192000" cy="548640"/>
          </a:xfrm>
          <a:prstGeom prst="round2SameRect">
            <a:avLst/>
          </a:prstGeom>
          <a:solidFill>
            <a:srgbClr val="0C23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CF2"/>
              </a:solidFill>
              <a:effectLst/>
              <a:uLnTx/>
              <a:uFillTx/>
              <a:latin typeface="Lato"/>
              <a:ea typeface="+mn-ea"/>
              <a:cs typeface="+mn-cs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7A49A762-4E9A-C29E-5546-62E351D97475}"/>
              </a:ext>
            </a:extLst>
          </p:cNvPr>
          <p:cNvSpPr txBox="1"/>
          <p:nvPr userDrawn="1"/>
        </p:nvSpPr>
        <p:spPr>
          <a:xfrm>
            <a:off x="-9193" y="13399"/>
            <a:ext cx="12133006" cy="523220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600" b="0" i="0" u="none" strike="noStrike" kern="1200" cap="none" spc="0" normalizeH="0" baseline="0" noProof="0">
                <a:ln>
                  <a:noFill/>
                </a:ln>
                <a:solidFill>
                  <a:srgbClr val="FFFCF2"/>
                </a:solidFill>
                <a:effectLst/>
                <a:uLnTx/>
                <a:uFillTx/>
                <a:latin typeface="Libre Baskerville" panose="02000000000000000000" pitchFamily="2" charset="0"/>
                <a:ea typeface="+mn-ea"/>
                <a:cs typeface="+mn-cs"/>
              </a:rPr>
              <a:t> Business Enterprise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FFFCF2"/>
                </a:solidFill>
                <a:effectLst/>
                <a:uLnTx/>
                <a:uFillTx/>
                <a:latin typeface="Libre Baskerville" panose="02000000000000000000" pitchFamily="2" charset="0"/>
                <a:ea typeface="+mn-ea"/>
                <a:cs typeface="+mn-cs"/>
              </a:rPr>
              <a:t> </a:t>
            </a:r>
            <a:r>
              <a:rPr kumimoji="0" lang="en-US" sz="2600" b="0" i="0" u="none" strike="noStrike" kern="1200" cap="none" spc="0" normalizeH="0" baseline="0" noProof="0">
                <a:ln>
                  <a:noFill/>
                </a:ln>
                <a:solidFill>
                  <a:srgbClr val="FFFCF2"/>
                </a:solidFill>
                <a:effectLst/>
                <a:uLnTx/>
                <a:uFillTx/>
                <a:latin typeface="Libre Baskerville" panose="02000000000000000000" pitchFamily="2" charset="0"/>
                <a:ea typeface="+mn-ea"/>
                <a:cs typeface="+mn-cs"/>
              </a:rPr>
              <a:t>Systems Transformation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1FBB91E-1248-8A04-F968-06B48A7EB22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alphaModFix amt="2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813479" y="1188720"/>
            <a:ext cx="4487661" cy="448056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288BFBEC-B746-F760-321B-89D6A7B557E5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7280" y="6220966"/>
            <a:ext cx="591553" cy="5915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5865245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itle and Content (Single Line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Libre Baskerville" panose="02000000000000000000" pitchFamily="2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5" name="Text Placeholder 2">
            <a:extLst>
              <a:ext uri="{FF2B5EF4-FFF2-40B4-BE49-F238E27FC236}">
                <a16:creationId xmlns:a16="http://schemas.microsoft.com/office/drawing/2014/main" id="{B0F4FBE7-8C40-9AAF-B26D-90D2B29E689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05325" y="1468073"/>
            <a:ext cx="11177337" cy="505994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CEF67C95-5487-4DC9-C725-0EEB3B72D72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505325" y="6586283"/>
            <a:ext cx="3124203" cy="17028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rgbClr val="2F4858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>
              <a:defRPr/>
            </a:pPr>
            <a:r>
              <a:rPr lang="en-US"/>
              <a:t>Commonwealth of Massachusetts</a:t>
            </a:r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D832ED5C-8A46-556C-57ED-F76E1F26277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629528" y="6592546"/>
            <a:ext cx="5029199" cy="16401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rgbClr val="2F4858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>
              <a:defRPr/>
            </a:pPr>
            <a:r>
              <a:rPr lang="en-US"/>
              <a:t>Confidential: for internal discussion and policy development only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242BDE4-B345-3FDC-35AD-DD3E21FD356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58727" y="6586282"/>
            <a:ext cx="3023935" cy="17028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rgbClr val="2F4858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>
              <a:defRPr/>
            </a:pPr>
            <a:fld id="{F8CC35B3-0CC1-4AB5-8A2B-5346EDFFE69A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973723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.xml"/><Relationship Id="rId13" Type="http://schemas.openxmlformats.org/officeDocument/2006/relationships/slideLayout" Target="../slideLayouts/slideLayout26.xml"/><Relationship Id="rId18" Type="http://schemas.openxmlformats.org/officeDocument/2006/relationships/image" Target="../media/image7.png"/><Relationship Id="rId3" Type="http://schemas.openxmlformats.org/officeDocument/2006/relationships/slideLayout" Target="../slideLayouts/slideLayout16.xml"/><Relationship Id="rId7" Type="http://schemas.openxmlformats.org/officeDocument/2006/relationships/slideLayout" Target="../slideLayouts/slideLayout20.xml"/><Relationship Id="rId12" Type="http://schemas.openxmlformats.org/officeDocument/2006/relationships/slideLayout" Target="../slideLayouts/slideLayout25.xml"/><Relationship Id="rId17" Type="http://schemas.openxmlformats.org/officeDocument/2006/relationships/theme" Target="../theme/theme2.xml"/><Relationship Id="rId2" Type="http://schemas.openxmlformats.org/officeDocument/2006/relationships/slideLayout" Target="../slideLayouts/slideLayout15.xml"/><Relationship Id="rId16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11" Type="http://schemas.openxmlformats.org/officeDocument/2006/relationships/slideLayout" Target="../slideLayouts/slideLayout24.xml"/><Relationship Id="rId5" Type="http://schemas.openxmlformats.org/officeDocument/2006/relationships/slideLayout" Target="../slideLayouts/slideLayout18.xml"/><Relationship Id="rId15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23.xml"/><Relationship Id="rId19" Type="http://schemas.openxmlformats.org/officeDocument/2006/relationships/image" Target="../media/image8.png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Relationship Id="rId14" Type="http://schemas.openxmlformats.org/officeDocument/2006/relationships/slideLayout" Target="../slideLayouts/slideLayout27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7.xml"/><Relationship Id="rId13" Type="http://schemas.openxmlformats.org/officeDocument/2006/relationships/slideLayout" Target="../slideLayouts/slideLayout42.xml"/><Relationship Id="rId18" Type="http://schemas.openxmlformats.org/officeDocument/2006/relationships/image" Target="../media/image13.png"/><Relationship Id="rId3" Type="http://schemas.openxmlformats.org/officeDocument/2006/relationships/slideLayout" Target="../slideLayouts/slideLayout32.xml"/><Relationship Id="rId7" Type="http://schemas.openxmlformats.org/officeDocument/2006/relationships/slideLayout" Target="../slideLayouts/slideLayout36.xml"/><Relationship Id="rId12" Type="http://schemas.openxmlformats.org/officeDocument/2006/relationships/slideLayout" Target="../slideLayouts/slideLayout41.xml"/><Relationship Id="rId17" Type="http://schemas.openxmlformats.org/officeDocument/2006/relationships/theme" Target="../theme/theme3.xml"/><Relationship Id="rId2" Type="http://schemas.openxmlformats.org/officeDocument/2006/relationships/slideLayout" Target="../slideLayouts/slideLayout31.xml"/><Relationship Id="rId16" Type="http://schemas.openxmlformats.org/officeDocument/2006/relationships/slideLayout" Target="../slideLayouts/slideLayout45.xml"/><Relationship Id="rId1" Type="http://schemas.openxmlformats.org/officeDocument/2006/relationships/slideLayout" Target="../slideLayouts/slideLayout30.xml"/><Relationship Id="rId6" Type="http://schemas.openxmlformats.org/officeDocument/2006/relationships/slideLayout" Target="../slideLayouts/slideLayout35.xml"/><Relationship Id="rId11" Type="http://schemas.openxmlformats.org/officeDocument/2006/relationships/slideLayout" Target="../slideLayouts/slideLayout40.xml"/><Relationship Id="rId5" Type="http://schemas.openxmlformats.org/officeDocument/2006/relationships/slideLayout" Target="../slideLayouts/slideLayout34.xml"/><Relationship Id="rId15" Type="http://schemas.openxmlformats.org/officeDocument/2006/relationships/slideLayout" Target="../slideLayouts/slideLayout44.xml"/><Relationship Id="rId10" Type="http://schemas.openxmlformats.org/officeDocument/2006/relationships/slideLayout" Target="../slideLayouts/slideLayout39.xml"/><Relationship Id="rId19" Type="http://schemas.openxmlformats.org/officeDocument/2006/relationships/image" Target="../media/image14.png"/><Relationship Id="rId4" Type="http://schemas.openxmlformats.org/officeDocument/2006/relationships/slideLayout" Target="../slideLayouts/slideLayout33.xml"/><Relationship Id="rId9" Type="http://schemas.openxmlformats.org/officeDocument/2006/relationships/slideLayout" Target="../slideLayouts/slideLayout38.xml"/><Relationship Id="rId14" Type="http://schemas.openxmlformats.org/officeDocument/2006/relationships/slideLayout" Target="../slideLayouts/slideLayout4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05326" y="651268"/>
            <a:ext cx="11201400" cy="81680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0266D415-98C7-2DA3-41A6-36817AFF5629}"/>
              </a:ext>
            </a:extLst>
          </p:cNvPr>
          <p:cNvGrpSpPr/>
          <p:nvPr userDrawn="1"/>
        </p:nvGrpSpPr>
        <p:grpSpPr>
          <a:xfrm>
            <a:off x="0" y="0"/>
            <a:ext cx="12192000" cy="672412"/>
            <a:chOff x="0" y="0"/>
            <a:chExt cx="12192000" cy="672412"/>
          </a:xfrm>
        </p:grpSpPr>
        <p:sp>
          <p:nvSpPr>
            <p:cNvPr id="7" name="Round Same Side Corner Rectangle 6"/>
            <p:cNvSpPr/>
            <p:nvPr userDrawn="1"/>
          </p:nvSpPr>
          <p:spPr>
            <a:xfrm flipV="1">
              <a:off x="0" y="0"/>
              <a:ext cx="12192000" cy="548640"/>
            </a:xfrm>
            <a:prstGeom prst="round2Same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TextBox 9"/>
            <p:cNvSpPr txBox="1"/>
            <p:nvPr userDrawn="1"/>
          </p:nvSpPr>
          <p:spPr>
            <a:xfrm>
              <a:off x="0" y="34735"/>
              <a:ext cx="5715560" cy="4924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sz="2600" spc="50">
                  <a:solidFill>
                    <a:schemeClr val="bg1"/>
                  </a:solidFill>
                  <a:latin typeface="+mj-lt"/>
                </a:rPr>
                <a:t>Business</a:t>
              </a:r>
              <a:r>
                <a:rPr lang="en-US" sz="2600" spc="50" baseline="0">
                  <a:solidFill>
                    <a:schemeClr val="bg1"/>
                  </a:solidFill>
                  <a:latin typeface="+mj-lt"/>
                </a:rPr>
                <a:t> Enterprise</a:t>
              </a:r>
              <a:endParaRPr lang="en-US" sz="2600" spc="50">
                <a:solidFill>
                  <a:schemeClr val="bg1"/>
                </a:solidFill>
                <a:latin typeface="+mj-lt"/>
              </a:endParaRP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6020359" y="34735"/>
              <a:ext cx="5042930" cy="4924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/>
              <a:r>
                <a:rPr lang="en-US" sz="2600" kern="1200" spc="50" baseline="0">
                  <a:solidFill>
                    <a:schemeClr val="bg1"/>
                  </a:solidFill>
                  <a:latin typeface="+mj-lt"/>
                  <a:ea typeface="+mn-ea"/>
                  <a:cs typeface="+mn-cs"/>
                </a:rPr>
                <a:t>Systems Transformation</a:t>
              </a:r>
            </a:p>
          </p:txBody>
        </p:sp>
        <p:pic>
          <p:nvPicPr>
            <p:cNvPr id="12" name="Picture 11" descr="Business Enterprise Systems Transformation (BEST) Program logo">
              <a:extLst>
                <a:ext uri="{FF2B5EF4-FFF2-40B4-BE49-F238E27FC236}">
                  <a16:creationId xmlns:a16="http://schemas.microsoft.com/office/drawing/2014/main" id="{CB9DD9E9-FBF2-B462-2CD2-16145BE49650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5585998" y="123772"/>
              <a:ext cx="548640" cy="548640"/>
            </a:xfrm>
            <a:prstGeom prst="rect">
              <a:avLst/>
            </a:prstGeom>
            <a:ln>
              <a:noFill/>
            </a:ln>
          </p:spPr>
        </p:pic>
      </p:grp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104E1262-FBDD-FC63-90C8-F30DEAADCB9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05326" y="1468074"/>
            <a:ext cx="11201400" cy="510698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Date Placeholder 3">
            <a:extLst>
              <a:ext uri="{FF2B5EF4-FFF2-40B4-BE49-F238E27FC236}">
                <a16:creationId xmlns:a16="http://schemas.microsoft.com/office/drawing/2014/main" id="{CDAEC0A2-9563-06E1-1BB7-6B160D6D463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505325" y="6586283"/>
            <a:ext cx="3124203" cy="17028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rgbClr val="8A8C9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>
                <a:ln>
                  <a:noFill/>
                </a:ln>
                <a:solidFill>
                  <a:srgbClr val="8A8C92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Commonwealth of Massachusetts</a:t>
            </a:r>
          </a:p>
        </p:txBody>
      </p:sp>
      <p:sp>
        <p:nvSpPr>
          <p:cNvPr id="17" name="Footer Placeholder 4">
            <a:extLst>
              <a:ext uri="{FF2B5EF4-FFF2-40B4-BE49-F238E27FC236}">
                <a16:creationId xmlns:a16="http://schemas.microsoft.com/office/drawing/2014/main" id="{49940402-DF58-49CB-F0D0-2A3A0962E56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629528" y="6592546"/>
            <a:ext cx="5029199" cy="16401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rgbClr val="8A8C9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>
                <a:ln>
                  <a:noFill/>
                </a:ln>
                <a:solidFill>
                  <a:srgbClr val="8A8C92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Confidential: for internal discussion and policy development only</a:t>
            </a:r>
          </a:p>
        </p:txBody>
      </p:sp>
      <p:sp>
        <p:nvSpPr>
          <p:cNvPr id="18" name="Slide Number Placeholder 5">
            <a:extLst>
              <a:ext uri="{FF2B5EF4-FFF2-40B4-BE49-F238E27FC236}">
                <a16:creationId xmlns:a16="http://schemas.microsoft.com/office/drawing/2014/main" id="{2C5EB7D0-1410-4E31-22B2-7BD04BD5FD4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58727" y="6586282"/>
            <a:ext cx="3023935" cy="17028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rgbClr val="8A8C9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8CC35B3-0CC1-4AB5-8A2B-5346EDFFE69A}" type="slidenum">
              <a:rPr kumimoji="0" lang="en-US" sz="1000" b="0" i="0" u="none" strike="noStrike" kern="1200" cap="none" spc="0" normalizeH="0" baseline="0" noProof="0" smtClean="0">
                <a:ln>
                  <a:noFill/>
                </a:ln>
                <a:solidFill>
                  <a:srgbClr val="8A8C92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000" b="0" i="0" u="none" strike="noStrike" kern="1200" cap="none" spc="0" normalizeH="0" baseline="0" noProof="0">
              <a:ln>
                <a:noFill/>
              </a:ln>
              <a:solidFill>
                <a:srgbClr val="8A8C92"/>
              </a:solidFill>
              <a:effectLst/>
              <a:uLnTx/>
              <a:uFillTx/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pic>
        <p:nvPicPr>
          <p:cNvPr id="20" name="Picture 19" descr="Commonwealth of Massachusetts seal">
            <a:extLst>
              <a:ext uri="{FF2B5EF4-FFF2-40B4-BE49-F238E27FC236}">
                <a16:creationId xmlns:a16="http://schemas.microsoft.com/office/drawing/2014/main" id="{134D9BD6-6098-B45E-B0A5-1DAFC90B18B1}"/>
              </a:ext>
            </a:extLst>
          </p:cNvPr>
          <p:cNvPicPr>
            <a:picLocks noChangeAspect="1"/>
          </p:cNvPicPr>
          <p:nvPr userDrawn="1"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7280" y="6220966"/>
            <a:ext cx="591553" cy="5915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12372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79" r:id="rId2"/>
    <p:sldLayoutId id="2147483680" r:id="rId3"/>
    <p:sldLayoutId id="2147483681" r:id="rId4"/>
    <p:sldLayoutId id="2147483661" r:id="rId5"/>
    <p:sldLayoutId id="2147483662" r:id="rId6"/>
    <p:sldLayoutId id="2147483688" r:id="rId7"/>
    <p:sldLayoutId id="2147483689" r:id="rId8"/>
    <p:sldLayoutId id="2147483683" r:id="rId9"/>
    <p:sldLayoutId id="2147483682" r:id="rId10"/>
    <p:sldLayoutId id="2147483686" r:id="rId11"/>
    <p:sldLayoutId id="2147483687" r:id="rId12"/>
    <p:sldLayoutId id="2147483707" r:id="rId13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400"/>
        </a:spcBef>
        <a:spcAft>
          <a:spcPts val="400"/>
        </a:spcAft>
        <a:buClr>
          <a:schemeClr val="tx1"/>
        </a:buClr>
        <a:buSzPct val="80000"/>
        <a:buFont typeface="Wingdings 3" panose="05040102010807070707" pitchFamily="18" charset="2"/>
        <a:buChar char=""/>
        <a:defRPr lang="en-US" sz="2000" kern="1200" dirty="0">
          <a:solidFill>
            <a:srgbClr val="0C2340"/>
          </a:solidFill>
          <a:latin typeface="Open Sans" panose="020B0606030504020204" pitchFamily="34" charset="0"/>
          <a:ea typeface="Open Sans" panose="020B0606030504020204" pitchFamily="34" charset="0"/>
          <a:cs typeface="Open Sans" panose="020B0606030504020204" pitchFamily="34" charset="0"/>
        </a:defRPr>
      </a:lvl1pPr>
      <a:lvl2pPr marL="458788" indent="-231775" algn="l" defTabSz="914400" rtl="0" eaLnBrk="1" latinLnBrk="0" hangingPunct="1">
        <a:lnSpc>
          <a:spcPct val="100000"/>
        </a:lnSpc>
        <a:spcBef>
          <a:spcPts val="400"/>
        </a:spcBef>
        <a:spcAft>
          <a:spcPts val="400"/>
        </a:spcAft>
        <a:buClr>
          <a:schemeClr val="tx1"/>
        </a:buClr>
        <a:buFont typeface="Arial" panose="020B0604020202020204" pitchFamily="34" charset="0"/>
        <a:buChar char="•"/>
        <a:defRPr lang="en-US" sz="2000" kern="1200" dirty="0">
          <a:solidFill>
            <a:schemeClr val="tx1"/>
          </a:solidFill>
          <a:latin typeface="Open Sans" panose="020B0606030504020204" pitchFamily="34" charset="0"/>
          <a:ea typeface="Open Sans" panose="020B0606030504020204" pitchFamily="34" charset="0"/>
          <a:cs typeface="Open Sans" panose="020B0606030504020204" pitchFamily="34" charset="0"/>
        </a:defRPr>
      </a:lvl2pPr>
      <a:lvl3pPr marL="687388" indent="-228600" algn="l" defTabSz="914400" rtl="0" eaLnBrk="1" latinLnBrk="0" hangingPunct="1">
        <a:lnSpc>
          <a:spcPct val="100000"/>
        </a:lnSpc>
        <a:spcBef>
          <a:spcPts val="400"/>
        </a:spcBef>
        <a:spcAft>
          <a:spcPts val="400"/>
        </a:spcAft>
        <a:buClr>
          <a:schemeClr val="tx1"/>
        </a:buClr>
        <a:buSzPct val="65000"/>
        <a:buFont typeface="Courier New" panose="02070309020205020404" pitchFamily="49" charset="0"/>
        <a:buChar char="o"/>
        <a:defRPr lang="en-US" sz="1800" kern="1200" dirty="0">
          <a:solidFill>
            <a:schemeClr val="tx1"/>
          </a:solidFill>
          <a:latin typeface="Open Sans" panose="020B0606030504020204" pitchFamily="34" charset="0"/>
          <a:ea typeface="Open Sans" panose="020B0606030504020204" pitchFamily="34" charset="0"/>
          <a:cs typeface="Open Sans" panose="020B0606030504020204" pitchFamily="34" charset="0"/>
        </a:defRPr>
      </a:lvl3pPr>
      <a:lvl4pPr marL="914400" indent="-227013" algn="l" defTabSz="914400" rtl="0" eaLnBrk="1" latinLnBrk="0" hangingPunct="1">
        <a:lnSpc>
          <a:spcPct val="100000"/>
        </a:lnSpc>
        <a:spcBef>
          <a:spcPts val="400"/>
        </a:spcBef>
        <a:spcAft>
          <a:spcPts val="400"/>
        </a:spcAft>
        <a:buClr>
          <a:schemeClr val="tx1"/>
        </a:buClr>
        <a:buSzPct val="80000"/>
        <a:buFont typeface="Wingdings" panose="05000000000000000000" pitchFamily="2" charset="2"/>
        <a:buChar char="§"/>
        <a:defRPr lang="en-US" sz="1600" kern="1200" dirty="0">
          <a:solidFill>
            <a:schemeClr val="tx1"/>
          </a:solidFill>
          <a:latin typeface="Open Sans" panose="020B0606030504020204" pitchFamily="34" charset="0"/>
          <a:ea typeface="Open Sans" panose="020B0606030504020204" pitchFamily="34" charset="0"/>
          <a:cs typeface="Open Sans" panose="020B0606030504020204" pitchFamily="34" charset="0"/>
        </a:defRPr>
      </a:lvl4pPr>
      <a:lvl5pPr marL="1141413" indent="-225425" algn="l" defTabSz="914400" rtl="0" eaLnBrk="1" latinLnBrk="0" hangingPunct="1">
        <a:lnSpc>
          <a:spcPct val="100000"/>
        </a:lnSpc>
        <a:spcBef>
          <a:spcPts val="400"/>
        </a:spcBef>
        <a:spcAft>
          <a:spcPts val="400"/>
        </a:spcAft>
        <a:buClr>
          <a:schemeClr val="tx1"/>
        </a:buClr>
        <a:buFont typeface="Open Sans" panose="020B0606030504020204" pitchFamily="34" charset="0"/>
        <a:buChar char="–"/>
        <a:defRPr lang="en-US" sz="1400" kern="1200" dirty="0">
          <a:solidFill>
            <a:schemeClr val="tx1"/>
          </a:solidFill>
          <a:latin typeface="Open Sans" panose="020B0606030504020204" pitchFamily="34" charset="0"/>
          <a:ea typeface="Open Sans" panose="020B0606030504020204" pitchFamily="34" charset="0"/>
          <a:cs typeface="Open Sans" panose="020B0606030504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3840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05325" y="651268"/>
            <a:ext cx="11177337" cy="81680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05325" y="1468074"/>
            <a:ext cx="11177337" cy="511194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ound Same Side Corner Rectangle 6"/>
          <p:cNvSpPr/>
          <p:nvPr userDrawn="1"/>
        </p:nvSpPr>
        <p:spPr>
          <a:xfrm flipV="1">
            <a:off x="0" y="-21265"/>
            <a:ext cx="12192000" cy="523219"/>
          </a:xfrm>
          <a:prstGeom prst="round2SameRect">
            <a:avLst/>
          </a:prstGeom>
          <a:solidFill>
            <a:srgbClr val="0C23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CF2"/>
              </a:solidFill>
              <a:effectLst/>
              <a:uLnTx/>
              <a:uFillTx/>
              <a:latin typeface="Lato"/>
              <a:ea typeface="+mn-ea"/>
              <a:cs typeface="+mn-cs"/>
            </a:endParaRPr>
          </a:p>
        </p:txBody>
      </p:sp>
      <p:pic>
        <p:nvPicPr>
          <p:cNvPr id="8" name="Picture 7" descr="Business Enterprise Systems Transformation (BEST) Program logo"/>
          <p:cNvPicPr>
            <a:picLocks noChangeAspect="1"/>
          </p:cNvPicPr>
          <p:nvPr userDrawn="1"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1449502" y="50643"/>
            <a:ext cx="594360" cy="594360"/>
          </a:xfrm>
          <a:prstGeom prst="rect">
            <a:avLst/>
          </a:prstGeom>
          <a:ln>
            <a:noFill/>
          </a:ln>
        </p:spPr>
      </p:pic>
      <p:sp>
        <p:nvSpPr>
          <p:cNvPr id="10" name="TextBox 9"/>
          <p:cNvSpPr txBox="1"/>
          <p:nvPr userDrawn="1"/>
        </p:nvSpPr>
        <p:spPr>
          <a:xfrm>
            <a:off x="0" y="-6266"/>
            <a:ext cx="8234434" cy="523220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600" b="0" i="0" u="none" strike="noStrike" kern="1200" cap="none" spc="0" normalizeH="0" baseline="0" noProof="0">
                <a:ln>
                  <a:noFill/>
                </a:ln>
                <a:solidFill>
                  <a:srgbClr val="FFFCF2"/>
                </a:solidFill>
                <a:effectLst/>
                <a:uLnTx/>
                <a:uFillTx/>
                <a:latin typeface="Libre Baskerville" panose="02000000000000000000" pitchFamily="2" charset="0"/>
                <a:ea typeface="+mn-ea"/>
                <a:cs typeface="+mn-cs"/>
              </a:rPr>
              <a:t> Business Enterprise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FFFCF2"/>
                </a:solidFill>
                <a:effectLst/>
                <a:uLnTx/>
                <a:uFillTx/>
                <a:latin typeface="Libre Baskerville" panose="02000000000000000000" pitchFamily="2" charset="0"/>
                <a:ea typeface="+mn-ea"/>
                <a:cs typeface="+mn-cs"/>
              </a:rPr>
              <a:t> </a:t>
            </a:r>
            <a:r>
              <a:rPr kumimoji="0" lang="en-US" sz="2600" b="0" i="0" u="none" strike="noStrike" kern="1200" cap="none" spc="0" normalizeH="0" baseline="0" noProof="0">
                <a:ln>
                  <a:noFill/>
                </a:ln>
                <a:solidFill>
                  <a:srgbClr val="FFFCF2"/>
                </a:solidFill>
                <a:effectLst/>
                <a:uLnTx/>
                <a:uFillTx/>
                <a:latin typeface="Libre Baskerville" panose="02000000000000000000" pitchFamily="2" charset="0"/>
                <a:ea typeface="+mn-ea"/>
                <a:cs typeface="+mn-cs"/>
              </a:rPr>
              <a:t>Systems Transformation</a:t>
            </a:r>
          </a:p>
        </p:txBody>
      </p:sp>
      <p:sp>
        <p:nvSpPr>
          <p:cNvPr id="4" name="Date Placeholder 3"/>
          <p:cNvSpPr>
            <a:spLocks noGrp="1"/>
          </p:cNvSpPr>
          <p:nvPr userDrawn="1">
            <p:ph type="dt" sz="half" idx="2"/>
          </p:nvPr>
        </p:nvSpPr>
        <p:spPr>
          <a:xfrm>
            <a:off x="505325" y="6586283"/>
            <a:ext cx="3124203" cy="17028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rgbClr val="8A8C9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>
                <a:ln>
                  <a:noFill/>
                </a:ln>
                <a:solidFill>
                  <a:srgbClr val="8A8C92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Commonwealth of Massachusetts</a:t>
            </a:r>
          </a:p>
        </p:txBody>
      </p:sp>
      <p:sp>
        <p:nvSpPr>
          <p:cNvPr id="5" name="Footer Placeholder 4"/>
          <p:cNvSpPr>
            <a:spLocks noGrp="1"/>
          </p:cNvSpPr>
          <p:nvPr userDrawn="1">
            <p:ph type="ftr" sz="quarter" idx="3"/>
          </p:nvPr>
        </p:nvSpPr>
        <p:spPr>
          <a:xfrm>
            <a:off x="3629528" y="6592546"/>
            <a:ext cx="5029199" cy="17028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rgbClr val="8A8C9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>
                <a:ln>
                  <a:noFill/>
                </a:ln>
                <a:solidFill>
                  <a:srgbClr val="8A8C92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Confidential: for internal discussion and policy development only</a:t>
            </a:r>
          </a:p>
        </p:txBody>
      </p:sp>
      <p:sp>
        <p:nvSpPr>
          <p:cNvPr id="6" name="Slide Number Placeholder 5"/>
          <p:cNvSpPr>
            <a:spLocks noGrp="1"/>
          </p:cNvSpPr>
          <p:nvPr userDrawn="1">
            <p:ph type="sldNum" sz="quarter" idx="4"/>
          </p:nvPr>
        </p:nvSpPr>
        <p:spPr>
          <a:xfrm>
            <a:off x="8658727" y="6586282"/>
            <a:ext cx="3023935" cy="17028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rgbClr val="8A8C9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8CC35B3-0CC1-4AB5-8A2B-5346EDFFE69A}" type="slidenum">
              <a:rPr kumimoji="0" lang="en-US" sz="1000" b="0" i="0" u="none" strike="noStrike" kern="1200" cap="none" spc="0" normalizeH="0" baseline="0" noProof="0" smtClean="0">
                <a:ln>
                  <a:noFill/>
                </a:ln>
                <a:solidFill>
                  <a:srgbClr val="8A8C92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000" b="0" i="0" u="none" strike="noStrike" kern="1200" cap="none" spc="0" normalizeH="0" baseline="0" noProof="0">
              <a:ln>
                <a:noFill/>
              </a:ln>
              <a:solidFill>
                <a:srgbClr val="8A8C92"/>
              </a:solidFill>
              <a:effectLst/>
              <a:uLnTx/>
              <a:uFillTx/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pic>
        <p:nvPicPr>
          <p:cNvPr id="11" name="Picture 10" descr="Commonwealth of Massachusetts seal">
            <a:extLst>
              <a:ext uri="{FF2B5EF4-FFF2-40B4-BE49-F238E27FC236}">
                <a16:creationId xmlns:a16="http://schemas.microsoft.com/office/drawing/2014/main" id="{5E6EE113-3F97-FD5C-2635-4F8D4C544D8B}"/>
              </a:ext>
            </a:extLst>
          </p:cNvPr>
          <p:cNvPicPr>
            <a:picLocks noChangeAspect="1"/>
          </p:cNvPicPr>
          <p:nvPr userDrawn="1"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12012" y="50643"/>
            <a:ext cx="594360" cy="5943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58129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1" r:id="rId1"/>
    <p:sldLayoutId id="2147483692" r:id="rId2"/>
    <p:sldLayoutId id="2147483693" r:id="rId3"/>
    <p:sldLayoutId id="2147483694" r:id="rId4"/>
    <p:sldLayoutId id="2147483695" r:id="rId5"/>
    <p:sldLayoutId id="2147483696" r:id="rId6"/>
    <p:sldLayoutId id="2147483697" r:id="rId7"/>
    <p:sldLayoutId id="2147483698" r:id="rId8"/>
    <p:sldLayoutId id="2147483699" r:id="rId9"/>
    <p:sldLayoutId id="2147483700" r:id="rId10"/>
    <p:sldLayoutId id="2147483701" r:id="rId11"/>
    <p:sldLayoutId id="2147483702" r:id="rId12"/>
    <p:sldLayoutId id="2147483703" r:id="rId13"/>
    <p:sldLayoutId id="2147483704" r:id="rId14"/>
    <p:sldLayoutId id="2147483705" r:id="rId15"/>
    <p:sldLayoutId id="2147483706" r:id="rId16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>
          <a:solidFill>
            <a:schemeClr val="tx1"/>
          </a:solidFill>
          <a:latin typeface="Libre Baskerville" panose="02000000000000000000" pitchFamily="2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14000"/>
        </a:lnSpc>
        <a:spcBef>
          <a:spcPts val="1000"/>
        </a:spcBef>
        <a:buClr>
          <a:schemeClr val="tx1"/>
        </a:buClr>
        <a:buSzPct val="80000"/>
        <a:buFont typeface="Wingdings 3" panose="05040102010807070707" pitchFamily="18" charset="2"/>
        <a:buChar char=""/>
        <a:defRPr sz="2000" kern="1200">
          <a:solidFill>
            <a:srgbClr val="0C2340"/>
          </a:solidFill>
          <a:latin typeface="Open Sans" panose="020B0606030504020204" pitchFamily="34" charset="0"/>
          <a:ea typeface="Open Sans" panose="020B0606030504020204" pitchFamily="34" charset="0"/>
          <a:cs typeface="Open Sans" panose="020B0606030504020204" pitchFamily="34" charset="0"/>
        </a:defRPr>
      </a:lvl1pPr>
      <a:lvl2pPr marL="458788" indent="-228600" algn="l" defTabSz="914400" rtl="0" eaLnBrk="1" latinLnBrk="0" hangingPunct="1">
        <a:lnSpc>
          <a:spcPct val="114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Open Sans" panose="020B0606030504020204" pitchFamily="34" charset="0"/>
          <a:ea typeface="Open Sans" panose="020B0606030504020204" pitchFamily="34" charset="0"/>
          <a:cs typeface="Open Sans" panose="020B0606030504020204" pitchFamily="34" charset="0"/>
        </a:defRPr>
      </a:lvl2pPr>
      <a:lvl3pPr marL="800100" indent="-228600" algn="l" defTabSz="914400" rtl="0" eaLnBrk="1" latinLnBrk="0" hangingPunct="1">
        <a:lnSpc>
          <a:spcPct val="114000"/>
        </a:lnSpc>
        <a:spcBef>
          <a:spcPts val="500"/>
        </a:spcBef>
        <a:buClr>
          <a:schemeClr val="tx1"/>
        </a:buClr>
        <a:buSzPct val="65000"/>
        <a:buFont typeface="Courier New" panose="02070309020205020404" pitchFamily="49" charset="0"/>
        <a:buChar char="o"/>
        <a:defRPr sz="1800" kern="1200">
          <a:solidFill>
            <a:schemeClr val="tx1"/>
          </a:solidFill>
          <a:latin typeface="Open Sans" panose="020B0606030504020204" pitchFamily="34" charset="0"/>
          <a:ea typeface="Open Sans" panose="020B0606030504020204" pitchFamily="34" charset="0"/>
          <a:cs typeface="Open Sans" panose="020B0606030504020204" pitchFamily="34" charset="0"/>
        </a:defRPr>
      </a:lvl3pPr>
      <a:lvl4pPr marL="1141413" indent="-228600" algn="l" defTabSz="914400" rtl="0" eaLnBrk="1" latinLnBrk="0" hangingPunct="1">
        <a:lnSpc>
          <a:spcPct val="114000"/>
        </a:lnSpc>
        <a:spcBef>
          <a:spcPts val="500"/>
        </a:spcBef>
        <a:buClr>
          <a:schemeClr val="tx1"/>
        </a:buClr>
        <a:buSzPct val="80000"/>
        <a:buFont typeface="Wingdings" panose="05000000000000000000" pitchFamily="2" charset="2"/>
        <a:buChar char="§"/>
        <a:tabLst/>
        <a:defRPr sz="1600" kern="1200">
          <a:solidFill>
            <a:schemeClr val="tx1"/>
          </a:solidFill>
          <a:latin typeface="Open Sans" panose="020B0606030504020204" pitchFamily="34" charset="0"/>
          <a:ea typeface="Open Sans" panose="020B0606030504020204" pitchFamily="34" charset="0"/>
          <a:cs typeface="Open Sans" panose="020B0606030504020204" pitchFamily="34" charset="0"/>
        </a:defRPr>
      </a:lvl4pPr>
      <a:lvl5pPr marL="1487488" indent="-228600" algn="l" defTabSz="914400" rtl="0" eaLnBrk="1" latinLnBrk="0" hangingPunct="1">
        <a:lnSpc>
          <a:spcPct val="114000"/>
        </a:lnSpc>
        <a:spcBef>
          <a:spcPts val="500"/>
        </a:spcBef>
        <a:buClr>
          <a:schemeClr val="tx1"/>
        </a:buClr>
        <a:buFont typeface="Open Sans" panose="020B0606030504020204" pitchFamily="34" charset="0"/>
        <a:buChar char="–"/>
        <a:defRPr sz="1400" kern="1200">
          <a:solidFill>
            <a:schemeClr val="tx1"/>
          </a:solidFill>
          <a:latin typeface="Open Sans" panose="020B0606030504020204" pitchFamily="34" charset="0"/>
          <a:ea typeface="Open Sans" panose="020B0606030504020204" pitchFamily="34" charset="0"/>
          <a:cs typeface="Open Sans" panose="020B0606030504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3840">
          <p15:clr>
            <a:srgbClr val="F26B43"/>
          </p15:clr>
        </p15:guide>
      </p15:sldGuideLst>
    </p:ext>
  </p:extLst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05326" y="651268"/>
            <a:ext cx="11201400" cy="81680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0266D415-98C7-2DA3-41A6-36817AFF5629}"/>
              </a:ext>
            </a:extLst>
          </p:cNvPr>
          <p:cNvGrpSpPr/>
          <p:nvPr userDrawn="1"/>
        </p:nvGrpSpPr>
        <p:grpSpPr>
          <a:xfrm>
            <a:off x="0" y="0"/>
            <a:ext cx="12192000" cy="672412"/>
            <a:chOff x="0" y="0"/>
            <a:chExt cx="12192000" cy="672412"/>
          </a:xfrm>
        </p:grpSpPr>
        <p:sp>
          <p:nvSpPr>
            <p:cNvPr id="7" name="Round Same Side Corner Rectangle 6"/>
            <p:cNvSpPr/>
            <p:nvPr userDrawn="1"/>
          </p:nvSpPr>
          <p:spPr>
            <a:xfrm flipV="1">
              <a:off x="0" y="0"/>
              <a:ext cx="12192000" cy="548640"/>
            </a:xfrm>
            <a:prstGeom prst="round2Same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TextBox 9"/>
            <p:cNvSpPr txBox="1"/>
            <p:nvPr userDrawn="1"/>
          </p:nvSpPr>
          <p:spPr>
            <a:xfrm>
              <a:off x="0" y="34735"/>
              <a:ext cx="5715560" cy="4924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sz="2600" spc="50">
                  <a:solidFill>
                    <a:schemeClr val="bg1"/>
                  </a:solidFill>
                  <a:latin typeface="+mj-lt"/>
                </a:rPr>
                <a:t>Business</a:t>
              </a:r>
              <a:r>
                <a:rPr lang="en-US" sz="2600" spc="50" baseline="0">
                  <a:solidFill>
                    <a:schemeClr val="bg1"/>
                  </a:solidFill>
                  <a:latin typeface="+mj-lt"/>
                </a:rPr>
                <a:t> Enterprise</a:t>
              </a:r>
              <a:endParaRPr lang="en-US" sz="2600" spc="50">
                <a:solidFill>
                  <a:schemeClr val="bg1"/>
                </a:solidFill>
                <a:latin typeface="+mj-lt"/>
              </a:endParaRP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6020359" y="34735"/>
              <a:ext cx="5042930" cy="4924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/>
              <a:r>
                <a:rPr lang="en-US" sz="2600" kern="1200" spc="50" baseline="0">
                  <a:solidFill>
                    <a:schemeClr val="bg1"/>
                  </a:solidFill>
                  <a:latin typeface="+mj-lt"/>
                  <a:ea typeface="+mn-ea"/>
                  <a:cs typeface="+mn-cs"/>
                </a:rPr>
                <a:t>Systems Transformation</a:t>
              </a:r>
            </a:p>
          </p:txBody>
        </p:sp>
        <p:pic>
          <p:nvPicPr>
            <p:cNvPr id="12" name="Picture 11">
              <a:extLst>
                <a:ext uri="{FF2B5EF4-FFF2-40B4-BE49-F238E27FC236}">
                  <a16:creationId xmlns:a16="http://schemas.microsoft.com/office/drawing/2014/main" id="{CB9DD9E9-FBF2-B462-2CD2-16145BE49650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5585998" y="123772"/>
              <a:ext cx="548640" cy="548640"/>
            </a:xfrm>
            <a:prstGeom prst="rect">
              <a:avLst/>
            </a:prstGeom>
            <a:ln>
              <a:noFill/>
            </a:ln>
          </p:spPr>
        </p:pic>
      </p:grp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104E1262-FBDD-FC63-90C8-F30DEAADCB9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05326" y="1468074"/>
            <a:ext cx="11201400" cy="510698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Date Placeholder 3">
            <a:extLst>
              <a:ext uri="{FF2B5EF4-FFF2-40B4-BE49-F238E27FC236}">
                <a16:creationId xmlns:a16="http://schemas.microsoft.com/office/drawing/2014/main" id="{CDAEC0A2-9563-06E1-1BB7-6B160D6D463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505325" y="6586283"/>
            <a:ext cx="3124203" cy="17028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rgbClr val="8A8C9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>
                <a:ln>
                  <a:noFill/>
                </a:ln>
                <a:solidFill>
                  <a:srgbClr val="8A8C92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Commonwealth of Massachusetts</a:t>
            </a:r>
          </a:p>
        </p:txBody>
      </p:sp>
      <p:sp>
        <p:nvSpPr>
          <p:cNvPr id="17" name="Footer Placeholder 4">
            <a:extLst>
              <a:ext uri="{FF2B5EF4-FFF2-40B4-BE49-F238E27FC236}">
                <a16:creationId xmlns:a16="http://schemas.microsoft.com/office/drawing/2014/main" id="{49940402-DF58-49CB-F0D0-2A3A0962E56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629528" y="6592546"/>
            <a:ext cx="5029199" cy="16401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rgbClr val="8A8C9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>
                <a:ln>
                  <a:noFill/>
                </a:ln>
                <a:solidFill>
                  <a:srgbClr val="8A8C92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Confidential: for internal discussion and policy development only</a:t>
            </a:r>
          </a:p>
        </p:txBody>
      </p:sp>
      <p:sp>
        <p:nvSpPr>
          <p:cNvPr id="18" name="Slide Number Placeholder 5">
            <a:extLst>
              <a:ext uri="{FF2B5EF4-FFF2-40B4-BE49-F238E27FC236}">
                <a16:creationId xmlns:a16="http://schemas.microsoft.com/office/drawing/2014/main" id="{2C5EB7D0-1410-4E31-22B2-7BD04BD5FD4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58727" y="6586282"/>
            <a:ext cx="3023935" cy="17028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rgbClr val="8A8C9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8CC35B3-0CC1-4AB5-8A2B-5346EDFFE69A}" type="slidenum">
              <a:rPr kumimoji="0" lang="en-US" sz="1000" b="0" i="0" u="none" strike="noStrike" kern="1200" cap="none" spc="0" normalizeH="0" baseline="0" noProof="0" smtClean="0">
                <a:ln>
                  <a:noFill/>
                </a:ln>
                <a:solidFill>
                  <a:srgbClr val="8A8C92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000" b="0" i="0" u="none" strike="noStrike" kern="1200" cap="none" spc="0" normalizeH="0" baseline="0" noProof="0">
              <a:ln>
                <a:noFill/>
              </a:ln>
              <a:solidFill>
                <a:srgbClr val="8A8C92"/>
              </a:solidFill>
              <a:effectLst/>
              <a:uLnTx/>
              <a:uFillTx/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134D9BD6-6098-B45E-B0A5-1DAFC90B18B1}"/>
              </a:ext>
            </a:extLst>
          </p:cNvPr>
          <p:cNvPicPr>
            <a:picLocks noChangeAspect="1"/>
          </p:cNvPicPr>
          <p:nvPr userDrawn="1"/>
        </p:nvPicPr>
        <p:blipFill>
          <a:blip r:embed="rId1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7280" y="6220966"/>
            <a:ext cx="591553" cy="5915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56905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  <p:sldLayoutId id="2147483720" r:id="rId12"/>
    <p:sldLayoutId id="2147483721" r:id="rId13"/>
    <p:sldLayoutId id="2147483722" r:id="rId14"/>
    <p:sldLayoutId id="2147483723" r:id="rId15"/>
    <p:sldLayoutId id="2147483724" r:id="rId16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400"/>
        </a:spcBef>
        <a:spcAft>
          <a:spcPts val="400"/>
        </a:spcAft>
        <a:buClr>
          <a:schemeClr val="tx1"/>
        </a:buClr>
        <a:buSzPct val="80000"/>
        <a:buFont typeface="Wingdings 3" panose="05040102010807070707" pitchFamily="18" charset="2"/>
        <a:buChar char=""/>
        <a:defRPr lang="en-US" sz="2000" kern="1200" dirty="0">
          <a:solidFill>
            <a:srgbClr val="0C2340"/>
          </a:solidFill>
          <a:latin typeface="Open Sans" panose="020B0606030504020204" pitchFamily="34" charset="0"/>
          <a:ea typeface="Open Sans" panose="020B0606030504020204" pitchFamily="34" charset="0"/>
          <a:cs typeface="Open Sans" panose="020B0606030504020204" pitchFamily="34" charset="0"/>
        </a:defRPr>
      </a:lvl1pPr>
      <a:lvl2pPr marL="458788" indent="-231775" algn="l" defTabSz="914400" rtl="0" eaLnBrk="1" latinLnBrk="0" hangingPunct="1">
        <a:lnSpc>
          <a:spcPct val="100000"/>
        </a:lnSpc>
        <a:spcBef>
          <a:spcPts val="400"/>
        </a:spcBef>
        <a:spcAft>
          <a:spcPts val="400"/>
        </a:spcAft>
        <a:buClr>
          <a:schemeClr val="tx1"/>
        </a:buClr>
        <a:buFont typeface="Arial" panose="020B0604020202020204" pitchFamily="34" charset="0"/>
        <a:buChar char="•"/>
        <a:defRPr lang="en-US" sz="2000" kern="1200" dirty="0">
          <a:solidFill>
            <a:schemeClr val="tx1"/>
          </a:solidFill>
          <a:latin typeface="Open Sans" panose="020B0606030504020204" pitchFamily="34" charset="0"/>
          <a:ea typeface="Open Sans" panose="020B0606030504020204" pitchFamily="34" charset="0"/>
          <a:cs typeface="Open Sans" panose="020B0606030504020204" pitchFamily="34" charset="0"/>
        </a:defRPr>
      </a:lvl2pPr>
      <a:lvl3pPr marL="687388" indent="-228600" algn="l" defTabSz="914400" rtl="0" eaLnBrk="1" latinLnBrk="0" hangingPunct="1">
        <a:lnSpc>
          <a:spcPct val="100000"/>
        </a:lnSpc>
        <a:spcBef>
          <a:spcPts val="400"/>
        </a:spcBef>
        <a:spcAft>
          <a:spcPts val="400"/>
        </a:spcAft>
        <a:buClr>
          <a:schemeClr val="tx1"/>
        </a:buClr>
        <a:buSzPct val="65000"/>
        <a:buFont typeface="Courier New" panose="02070309020205020404" pitchFamily="49" charset="0"/>
        <a:buChar char="o"/>
        <a:defRPr lang="en-US" sz="1800" kern="1200" dirty="0">
          <a:solidFill>
            <a:schemeClr val="tx1"/>
          </a:solidFill>
          <a:latin typeface="Open Sans" panose="020B0606030504020204" pitchFamily="34" charset="0"/>
          <a:ea typeface="Open Sans" panose="020B0606030504020204" pitchFamily="34" charset="0"/>
          <a:cs typeface="Open Sans" panose="020B0606030504020204" pitchFamily="34" charset="0"/>
        </a:defRPr>
      </a:lvl3pPr>
      <a:lvl4pPr marL="914400" indent="-227013" algn="l" defTabSz="914400" rtl="0" eaLnBrk="1" latinLnBrk="0" hangingPunct="1">
        <a:lnSpc>
          <a:spcPct val="100000"/>
        </a:lnSpc>
        <a:spcBef>
          <a:spcPts val="400"/>
        </a:spcBef>
        <a:spcAft>
          <a:spcPts val="400"/>
        </a:spcAft>
        <a:buClr>
          <a:schemeClr val="tx1"/>
        </a:buClr>
        <a:buSzPct val="80000"/>
        <a:buFont typeface="Wingdings" panose="05000000000000000000" pitchFamily="2" charset="2"/>
        <a:buChar char="§"/>
        <a:defRPr lang="en-US" sz="1600" kern="1200" dirty="0">
          <a:solidFill>
            <a:schemeClr val="tx1"/>
          </a:solidFill>
          <a:latin typeface="Open Sans" panose="020B0606030504020204" pitchFamily="34" charset="0"/>
          <a:ea typeface="Open Sans" panose="020B0606030504020204" pitchFamily="34" charset="0"/>
          <a:cs typeface="Open Sans" panose="020B0606030504020204" pitchFamily="34" charset="0"/>
        </a:defRPr>
      </a:lvl4pPr>
      <a:lvl5pPr marL="1141413" indent="-225425" algn="l" defTabSz="914400" rtl="0" eaLnBrk="1" latinLnBrk="0" hangingPunct="1">
        <a:lnSpc>
          <a:spcPct val="100000"/>
        </a:lnSpc>
        <a:spcBef>
          <a:spcPts val="400"/>
        </a:spcBef>
        <a:spcAft>
          <a:spcPts val="400"/>
        </a:spcAft>
        <a:buClr>
          <a:schemeClr val="tx1"/>
        </a:buClr>
        <a:buFont typeface="Open Sans" panose="020B0606030504020204" pitchFamily="34" charset="0"/>
        <a:buChar char="–"/>
        <a:defRPr lang="en-US" sz="1400" kern="1200" dirty="0">
          <a:solidFill>
            <a:schemeClr val="tx1"/>
          </a:solidFill>
          <a:latin typeface="Open Sans" panose="020B0606030504020204" pitchFamily="34" charset="0"/>
          <a:ea typeface="Open Sans" panose="020B0606030504020204" pitchFamily="34" charset="0"/>
          <a:cs typeface="Open Sans" panose="020B0606030504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384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microsoft.com/office/2018/10/relationships/comments" Target="../comments/modernComment_100_4AA14065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11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3" Type="http://schemas.openxmlformats.org/officeDocument/2006/relationships/image" Target="../media/image23.svg"/><Relationship Id="rId7" Type="http://schemas.openxmlformats.org/officeDocument/2006/relationships/image" Target="../media/image27.sv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42.xml"/><Relationship Id="rId6" Type="http://schemas.openxmlformats.org/officeDocument/2006/relationships/image" Target="../media/image26.png"/><Relationship Id="rId11" Type="http://schemas.openxmlformats.org/officeDocument/2006/relationships/image" Target="../media/image31.svg"/><Relationship Id="rId5" Type="http://schemas.openxmlformats.org/officeDocument/2006/relationships/image" Target="../media/image25.svg"/><Relationship Id="rId10" Type="http://schemas.openxmlformats.org/officeDocument/2006/relationships/image" Target="../media/image30.png"/><Relationship Id="rId4" Type="http://schemas.openxmlformats.org/officeDocument/2006/relationships/image" Target="../media/image24.png"/><Relationship Id="rId9" Type="http://schemas.openxmlformats.org/officeDocument/2006/relationships/image" Target="../media/image29.sv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9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9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microsoft.com/office/2018/10/relationships/comments" Target="../comments/modernComment_118_ECA3C43B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4.xml"/><Relationship Id="rId5" Type="http://schemas.openxmlformats.org/officeDocument/2006/relationships/hyperlink" Target="https://massgov.sharepoint.com/:l:/s/CTR-TEAMS-BEST-Change-Management/FBIC5Xt_bn5Ctv9tsxe-lJQB9_CshWX1c1eL3R9O4Poy-A?nav=ZmU0MDlhNTEtZjkyOC00ZGNiLWFhYWYtYmUxYjM2NjhjYTJl" TargetMode="External"/><Relationship Id="rId4" Type="http://schemas.openxmlformats.org/officeDocument/2006/relationships/image" Target="../media/image36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hyperlink" Target="https://massgov.sharepoint.com/:l:/r/sites/CTR-TEAMS-BEST-Change-Management/Lists/Communications%20Planner?e=rf7HOf" TargetMode="External"/><Relationship Id="rId1" Type="http://schemas.openxmlformats.org/officeDocument/2006/relationships/slideLayout" Target="../slideLayouts/slideLayout1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hyperlink" Target="https://massgov.sharepoint.com/:b:/r/sites/CTR-TEAMS-BEST-PMO/Shared%20Documents/PMO%20Training%20Materials/PMO%20Communications%20Procedures/Comms_SOP_Approval-Flow.pdf?csf=1&amp;web=1&amp;e=V2YNFD" TargetMode="External"/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18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9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41.svg"/><Relationship Id="rId4" Type="http://schemas.openxmlformats.org/officeDocument/2006/relationships/image" Target="../media/image40.pn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6.xml.rels><?xml version="1.0" encoding="UTF-8" standalone="yes"?>
<Relationships xmlns="http://schemas.openxmlformats.org/package/2006/relationships"><Relationship Id="rId3" Type="http://schemas.microsoft.com/office/2018/10/relationships/comments" Target="../comments/modernComment_7FFFE09E_DDCC2DFF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18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hyperlink" Target="mailto:Transformation_PMO@mass.gov" TargetMode="External"/><Relationship Id="rId7" Type="http://schemas.openxmlformats.org/officeDocument/2006/relationships/image" Target="../media/image45.png"/><Relationship Id="rId2" Type="http://schemas.microsoft.com/office/2018/10/relationships/comments" Target="../comments/modernComment_7FFFDF4B_B7C7CE41.xml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44.jpeg"/><Relationship Id="rId5" Type="http://schemas.openxmlformats.org/officeDocument/2006/relationships/image" Target="../media/image43.jpeg"/><Relationship Id="rId4" Type="http://schemas.openxmlformats.org/officeDocument/2006/relationships/hyperlink" Target="https://best.macomptroller.org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1">
            <a:extLst>
              <a:ext uri="{FF2B5EF4-FFF2-40B4-BE49-F238E27FC236}">
                <a16:creationId xmlns:a16="http://schemas.microsoft.com/office/drawing/2014/main" id="{581D196F-0350-5F7B-8CF5-C69BEFD34BC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77081" y="1355945"/>
            <a:ext cx="9144000" cy="2387600"/>
          </a:xfrm>
        </p:spPr>
        <p:txBody>
          <a:bodyPr>
            <a:normAutofit/>
          </a:bodyPr>
          <a:lstStyle/>
          <a:p>
            <a:r>
              <a:rPr lang="en-US">
                <a:latin typeface="Libre Baskerville"/>
              </a:rPr>
              <a:t>BEST </a:t>
            </a:r>
            <a:r>
              <a:rPr lang="en-US" dirty="0">
                <a:latin typeface="Libre Baskerville"/>
              </a:rPr>
              <a:t>Program Communications</a:t>
            </a:r>
            <a:endParaRPr lang="en-US" dirty="0"/>
          </a:p>
        </p:txBody>
      </p:sp>
      <p:sp>
        <p:nvSpPr>
          <p:cNvPr id="13" name="Subtitle 12">
            <a:extLst>
              <a:ext uri="{FF2B5EF4-FFF2-40B4-BE49-F238E27FC236}">
                <a16:creationId xmlns:a16="http://schemas.microsoft.com/office/drawing/2014/main" id="{4C840688-E684-6C4C-7108-BB9352147C9A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i="1" dirty="0"/>
              <a:t>The BEST practices for </a:t>
            </a:r>
            <a:endParaRPr lang="en-US" i="1"/>
          </a:p>
          <a:p>
            <a:r>
              <a:rPr lang="en-US" i="1" dirty="0"/>
              <a:t>successful </a:t>
            </a:r>
            <a:r>
              <a:rPr lang="en-US" i="1"/>
              <a:t>communication!</a:t>
            </a:r>
            <a:endParaRPr lang="en-US" i="1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BBC0EE8-F96D-0131-C70E-B118C3921955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en-US"/>
              <a:t>Commonwealth of Massachusetts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74929DE-500F-F29A-BA69-8110EFA24F6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/>
              <a:t>Confidential: for internal discussion and policy development only</a:t>
            </a:r>
          </a:p>
        </p:txBody>
      </p:sp>
    </p:spTree>
    <p:extLst>
      <p:ext uri="{BB962C8B-B14F-4D97-AF65-F5344CB8AC3E}">
        <p14:creationId xmlns:p14="http://schemas.microsoft.com/office/powerpoint/2010/main" val="1252081765"/>
      </p:ext>
    </p:extLst>
  </p:cSld>
  <p:clrMapOvr>
    <a:masterClrMapping/>
  </p:clrMapOvr>
  <p:extLst>
    <p:ext uri="{6950BFC3-D8DA-4A85-94F7-54DA5524770B}">
      <p188:commentRel xmlns:p188="http://schemas.microsoft.com/office/powerpoint/2018/8/main" r:id="rId2"/>
    </p:ext>
  </p:extLs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E7F612-9949-ED9A-4867-E15D68F6C4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Topics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E06C7EA-CB19-05C0-CA14-764DC2A0FB4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numCol="2"/>
          <a:lstStyle/>
          <a:p>
            <a:r>
              <a:rPr lang="en-US" b="1" dirty="0"/>
              <a:t>What is Communication?</a:t>
            </a:r>
          </a:p>
          <a:p>
            <a:r>
              <a:rPr lang="en-US" b="1" dirty="0"/>
              <a:t>Comms Function Goals</a:t>
            </a:r>
          </a:p>
          <a:p>
            <a:r>
              <a:rPr lang="en-US" b="1" dirty="0"/>
              <a:t>Working with BEST Comms</a:t>
            </a:r>
          </a:p>
          <a:p>
            <a:r>
              <a:rPr lang="en-US" b="1" dirty="0"/>
              <a:t>Comms Process </a:t>
            </a:r>
          </a:p>
          <a:p>
            <a:pPr lvl="1"/>
            <a:r>
              <a:rPr lang="en-US" dirty="0"/>
              <a:t>When to seek comms support</a:t>
            </a:r>
          </a:p>
          <a:p>
            <a:pPr lvl="1"/>
            <a:r>
              <a:rPr lang="en-US" dirty="0"/>
              <a:t>Approval flows</a:t>
            </a:r>
          </a:p>
          <a:p>
            <a:pPr lvl="1"/>
            <a:r>
              <a:rPr lang="en-US" dirty="0"/>
              <a:t>Recommended lead times</a:t>
            </a:r>
          </a:p>
          <a:p>
            <a:pPr lvl="1"/>
            <a:r>
              <a:rPr lang="en-US" dirty="0"/>
              <a:t>Who reviews, when, and why</a:t>
            </a:r>
          </a:p>
          <a:p>
            <a:r>
              <a:rPr lang="en-US" b="1" dirty="0"/>
              <a:t>Questions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2202552-2CBA-FE85-CE50-EC5FBA605A63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>
                <a:ln>
                  <a:noFill/>
                </a:ln>
                <a:solidFill>
                  <a:srgbClr val="8A8C92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Commonwealth of Massachusetts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875E255-E991-1AC2-06C3-C522FA35DDE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>
                <a:ln>
                  <a:noFill/>
                </a:ln>
                <a:solidFill>
                  <a:srgbClr val="8A8C92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Confidential: for internal discussion and policy development only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EF06A28-D7F9-5F05-A5B7-FF694AE01E5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8CC35B3-0CC1-4AB5-8A2B-5346EDFFE69A}" type="slidenum">
              <a:rPr kumimoji="0" lang="en-US" sz="1000" b="0" i="0" u="none" strike="noStrike" kern="1200" cap="none" spc="0" normalizeH="0" baseline="0" noProof="0" smtClean="0">
                <a:ln>
                  <a:noFill/>
                </a:ln>
                <a:solidFill>
                  <a:srgbClr val="8A8C92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sz="1000" b="0" i="0" u="none" strike="noStrike" kern="1200" cap="none" spc="0" normalizeH="0" baseline="0" noProof="0">
              <a:ln>
                <a:noFill/>
              </a:ln>
              <a:solidFill>
                <a:srgbClr val="8A8C92"/>
              </a:solidFill>
              <a:effectLst/>
              <a:uLnTx/>
              <a:uFillTx/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3960075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F12B91-ACFA-E5AB-6744-F0BDA88D0E9F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	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591F671-B7AD-200B-3E46-304A7DA68D0A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>
                <a:ln>
                  <a:noFill/>
                </a:ln>
                <a:solidFill>
                  <a:srgbClr val="8A8C92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Commonwealth of Massachusetts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C450DE2-2221-097F-F027-E4623FFF36C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>
                <a:ln>
                  <a:noFill/>
                </a:ln>
                <a:solidFill>
                  <a:srgbClr val="8A8C92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Confidential: for internal discussion and policy development only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EE20EBE-0FEC-94BF-FB7C-C4B0B498948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8CC35B3-0CC1-4AB5-8A2B-5346EDFFE69A}" type="slidenum">
              <a:rPr kumimoji="0" lang="en-US" sz="1000" b="0" i="0" u="none" strike="noStrike" kern="1200" cap="none" spc="0" normalizeH="0" baseline="0" noProof="0" smtClean="0">
                <a:ln>
                  <a:noFill/>
                </a:ln>
                <a:solidFill>
                  <a:srgbClr val="8A8C92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000" b="0" i="0" u="none" strike="noStrike" kern="1200" cap="none" spc="0" normalizeH="0" baseline="0" noProof="0">
              <a:ln>
                <a:noFill/>
              </a:ln>
              <a:solidFill>
                <a:srgbClr val="8A8C92"/>
              </a:solidFill>
              <a:effectLst/>
              <a:uLnTx/>
              <a:uFillTx/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FA8ED8CA-70D1-5541-5685-C19267CB6F88}"/>
              </a:ext>
            </a:extLst>
          </p:cNvPr>
          <p:cNvSpPr txBox="1">
            <a:spLocks/>
          </p:cNvSpPr>
          <p:nvPr/>
        </p:nvSpPr>
        <p:spPr>
          <a:xfrm>
            <a:off x="598188" y="2544418"/>
            <a:ext cx="6621596" cy="1950484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25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Libre Baskerville" panose="02000000000000000000" pitchFamily="2" charset="0"/>
                <a:ea typeface="+mj-ea"/>
                <a:cs typeface="+mj-cs"/>
              </a:defRPr>
            </a:lvl1pPr>
          </a:lstStyle>
          <a:p>
            <a:r>
              <a:rPr lang="en-US" dirty="0"/>
              <a:t>What is Communication?</a:t>
            </a:r>
          </a:p>
        </p:txBody>
      </p:sp>
    </p:spTree>
    <p:extLst>
      <p:ext uri="{BB962C8B-B14F-4D97-AF65-F5344CB8AC3E}">
        <p14:creationId xmlns:p14="http://schemas.microsoft.com/office/powerpoint/2010/main" val="390859598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D503B11-E359-D872-02F9-95AF217A0B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5D971E-1FB5-A0B8-BCF5-A84944F189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is Communication?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4CF9BC3-A2D1-234D-9DA4-2D023E30E6E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05326" y="1468073"/>
            <a:ext cx="4926366" cy="2897193"/>
          </a:xfrm>
        </p:spPr>
        <p:txBody>
          <a:bodyPr/>
          <a:lstStyle/>
          <a:p>
            <a:r>
              <a:rPr lang="en-US" dirty="0"/>
              <a:t>Sharing or imparting information</a:t>
            </a:r>
          </a:p>
          <a:p>
            <a:r>
              <a:rPr lang="en-US" dirty="0"/>
              <a:t>From the Latin </a:t>
            </a:r>
            <a:r>
              <a:rPr lang="en-US" i="1" dirty="0" err="1"/>
              <a:t>communicare</a:t>
            </a:r>
            <a:r>
              <a:rPr lang="en-US" dirty="0"/>
              <a:t>: to make common</a:t>
            </a:r>
          </a:p>
          <a:p>
            <a:pPr lvl="1"/>
            <a:r>
              <a:rPr lang="en-US" dirty="0"/>
              <a:t>Communication is not only about giving information. It is about fostering a shared understanding.  </a:t>
            </a:r>
          </a:p>
          <a:p>
            <a:r>
              <a:rPr lang="en-US" dirty="0"/>
              <a:t>Part of all our jobs</a:t>
            </a:r>
          </a:p>
          <a:p>
            <a:r>
              <a:rPr lang="en-US" dirty="0"/>
              <a:t>Very difficult to do well!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6D4761E-2640-B39F-44EA-C42646D66063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>
                <a:ln>
                  <a:noFill/>
                </a:ln>
                <a:solidFill>
                  <a:srgbClr val="8A8C92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Commonwealth of Massachusetts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8ECE704-0AAB-3EE5-0995-C617BCCB25C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>
                <a:ln>
                  <a:noFill/>
                </a:ln>
                <a:solidFill>
                  <a:srgbClr val="8A8C92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Confidential: for internal discussion and policy development only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5127A85-92A6-5BB5-B170-669C7E57BE9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8CC35B3-0CC1-4AB5-8A2B-5346EDFFE69A}" type="slidenum">
              <a:rPr kumimoji="0" lang="en-US" sz="1000" b="0" i="0" u="none" strike="noStrike" kern="1200" cap="none" spc="0" normalizeH="0" baseline="0" noProof="0" smtClean="0">
                <a:ln>
                  <a:noFill/>
                </a:ln>
                <a:solidFill>
                  <a:srgbClr val="8A8C92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US" sz="1000" b="0" i="0" u="none" strike="noStrike" kern="1200" cap="none" spc="0" normalizeH="0" baseline="0" noProof="0">
              <a:ln>
                <a:noFill/>
              </a:ln>
              <a:solidFill>
                <a:srgbClr val="8A8C92"/>
              </a:solidFill>
              <a:effectLst/>
              <a:uLnTx/>
              <a:uFillTx/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pic>
        <p:nvPicPr>
          <p:cNvPr id="8" name="Picture 7" descr="A hand holding a group of wooden blocks connected with string&#10;&#10;">
            <a:extLst>
              <a:ext uri="{FF2B5EF4-FFF2-40B4-BE49-F238E27FC236}">
                <a16:creationId xmlns:a16="http://schemas.microsoft.com/office/drawing/2014/main" id="{84FEBD8E-4842-43E0-78F8-B6BA81C5008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5792438" y="1468073"/>
            <a:ext cx="5990630" cy="4164219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19708291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252E2B-348E-F97E-796F-85AF7CA921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5326" y="671118"/>
            <a:ext cx="4266699" cy="1182849"/>
          </a:xfrm>
        </p:spPr>
        <p:txBody>
          <a:bodyPr anchor="b">
            <a:normAutofit/>
          </a:bodyPr>
          <a:lstStyle/>
          <a:p>
            <a:r>
              <a:rPr lang="en-US" sz="3000"/>
              <a:t>Communication as a Business Function</a:t>
            </a:r>
            <a:endParaRPr lang="en-US" sz="3000" i="1"/>
          </a:p>
        </p:txBody>
      </p:sp>
      <p:pic>
        <p:nvPicPr>
          <p:cNvPr id="1026" name="Picture 2" descr="A young child wearing a bowtie holding a megaphone">
            <a:extLst>
              <a:ext uri="{FF2B5EF4-FFF2-40B4-BE49-F238E27FC236}">
                <a16:creationId xmlns:a16="http://schemas.microsoft.com/office/drawing/2014/main" id="{89329369-690F-6C74-B5E8-F67A1549E45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/>
          <a:srcRect r="21720" b="-2"/>
          <a:stretch/>
        </p:blipFill>
        <p:spPr bwMode="auto">
          <a:xfrm>
            <a:off x="5110498" y="855077"/>
            <a:ext cx="6503486" cy="5545723"/>
          </a:xfrm>
          <a:prstGeom prst="rect">
            <a:avLst/>
          </a:prstGeom>
          <a:solidFill>
            <a:srgbClr val="FFFFFF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9073E26-4642-CAEB-1376-7813F6CE3F07}"/>
              </a:ext>
            </a:extLst>
          </p:cNvPr>
          <p:cNvSpPr>
            <a:spLocks noGrp="1"/>
          </p:cNvSpPr>
          <p:nvPr>
            <p:ph type="body" sz="half" idx="10"/>
          </p:nvPr>
        </p:nvSpPr>
        <p:spPr>
          <a:xfrm>
            <a:off x="505326" y="1853966"/>
            <a:ext cx="4266699" cy="4546834"/>
          </a:xfrm>
        </p:spPr>
        <p:txBody>
          <a:bodyPr>
            <a:normAutofit/>
          </a:bodyPr>
          <a:lstStyle/>
          <a:p>
            <a:pPr marL="342900" indent="-342900">
              <a:buFont typeface="Wingdings" panose="05000000000000000000" pitchFamily="2" charset="2"/>
              <a:buChar char="Ø"/>
            </a:pPr>
            <a:r>
              <a:rPr lang="en-US" sz="2000" dirty="0"/>
              <a:t>An area of expertise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n-US" sz="2000" dirty="0"/>
              <a:t>A targeted strategy for approaching and engaging stakeholders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n-US" sz="2000" dirty="0"/>
              <a:t>A method to create alignment and understanding across teams 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467B832-53F4-4038-5920-2020051776C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505325" y="6586283"/>
            <a:ext cx="3124203" cy="170280"/>
          </a:xfrm>
        </p:spPr>
        <p:txBody>
          <a:bodyPr anchor="ctr">
            <a:normAutofit/>
          </a:bodyPr>
          <a:lstStyle/>
          <a:p>
            <a:pPr marL="0" marR="0" lvl="0" indent="0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00" b="0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</a:rPr>
              <a:t>Commonwealth of Massachusetts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09C0E8A-FF82-9ACD-7AF1-B884C765764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629528" y="6592546"/>
            <a:ext cx="5029199" cy="164016"/>
          </a:xfrm>
        </p:spPr>
        <p:txBody>
          <a:bodyPr anchor="ctr">
            <a:normAutofit/>
          </a:bodyPr>
          <a:lstStyle/>
          <a:p>
            <a:pPr marL="0" marR="0" lvl="0" indent="0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00" b="0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</a:rPr>
              <a:t>Confidential: for internal discussion and policy development only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FABF1DC-0D0B-43BE-D80D-7B32674CED3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58727" y="6586282"/>
            <a:ext cx="3023935" cy="170280"/>
          </a:xfrm>
        </p:spPr>
        <p:txBody>
          <a:bodyPr anchor="ctr">
            <a:normAutofit/>
          </a:bodyPr>
          <a:lstStyle/>
          <a:p>
            <a:pPr marL="0" marR="0" lvl="0" indent="0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fld id="{F8CC35B3-0CC1-4AB5-8A2B-5346EDFFE69A}" type="slidenum">
              <a:rPr kumimoji="0" lang="en-US" sz="500" b="0" i="0" u="none" strike="noStrike" kern="1200" cap="none" spc="0" normalizeH="0" baseline="0" noProof="0" smtClean="0">
                <a:ln>
                  <a:noFill/>
                </a:ln>
                <a:effectLst/>
                <a:uLnTx/>
                <a:uFillTx/>
              </a:rPr>
              <a:pPr marL="0" marR="0" lvl="0" indent="0" defTabSz="914400" rtl="0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US" sz="500" b="0" i="0" u="none" strike="noStrike" kern="1200" cap="none" spc="0" normalizeH="0" baseline="0" noProof="0">
              <a:ln>
                <a:noFill/>
              </a:ln>
              <a:effectLst/>
              <a:uLnTx/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26767651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1A2DA6-E5D6-969F-7212-4911DF4266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4022" y="748273"/>
            <a:ext cx="11201400" cy="816806"/>
          </a:xfrm>
        </p:spPr>
        <p:txBody>
          <a:bodyPr/>
          <a:lstStyle/>
          <a:p>
            <a:r>
              <a:rPr lang="en-US" dirty="0"/>
              <a:t>BEST </a:t>
            </a:r>
            <a:r>
              <a:rPr lang="en-US"/>
              <a:t>Communications</a:t>
            </a:r>
            <a:r>
              <a:rPr lang="en-US" dirty="0"/>
              <a:t> Function Goals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75D7EC2-D51C-AFCB-F76C-7EA85E025E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Commonwealth of Massachusetts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A83A790-635E-8E8B-9BB6-4B137BE61B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Confidential: for internal discussion and policy development only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2E084A6-4949-77CF-C9CC-6BD425C3FF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CC35B3-0CC1-4AB5-8A2B-5346EDFFE69A}" type="slidenum">
              <a:rPr lang="en-US" smtClean="0"/>
              <a:t>6</a:t>
            </a:fld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A29B0868-5E25-FC8D-8F19-69F3A51A31C8}"/>
              </a:ext>
            </a:extLst>
          </p:cNvPr>
          <p:cNvSpPr/>
          <p:nvPr/>
        </p:nvSpPr>
        <p:spPr>
          <a:xfrm>
            <a:off x="254022" y="2992739"/>
            <a:ext cx="2762249" cy="2628900"/>
          </a:xfrm>
          <a:prstGeom prst="rect">
            <a:avLst/>
          </a:prstGeom>
          <a:solidFill>
            <a:schemeClr val="tx2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800" kern="1200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Keep Program stakeholders informed and engaged.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A4B3B85-8764-D99B-8D4C-4FD20D7F385F}"/>
              </a:ext>
            </a:extLst>
          </p:cNvPr>
          <p:cNvSpPr/>
          <p:nvPr/>
        </p:nvSpPr>
        <p:spPr>
          <a:xfrm>
            <a:off x="3167564" y="2992739"/>
            <a:ext cx="2762249" cy="2628900"/>
          </a:xfrm>
          <a:prstGeom prst="rect">
            <a:avLst/>
          </a:prstGeom>
          <a:solidFill>
            <a:schemeClr val="accent4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800" kern="1200" dirty="0">
                <a:solidFill>
                  <a:schemeClr val="tx1"/>
                </a:solidFill>
              </a:rPr>
              <a:t>Guide program staff on communications best practices.</a:t>
            </a:r>
            <a:endParaRPr lang="en-US" sz="1800" kern="1200" dirty="0">
              <a:solidFill>
                <a:schemeClr val="tx1"/>
              </a:solidFill>
              <a:latin typeface="Open Sans"/>
              <a:ea typeface="+mn-ea"/>
              <a:cs typeface="+mn-cs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678502B6-1B2F-F0F6-FEB4-C397C7C2D6EF}"/>
              </a:ext>
            </a:extLst>
          </p:cNvPr>
          <p:cNvSpPr/>
          <p:nvPr/>
        </p:nvSpPr>
        <p:spPr>
          <a:xfrm>
            <a:off x="6144127" y="2992739"/>
            <a:ext cx="2683885" cy="2628900"/>
          </a:xfrm>
          <a:prstGeom prst="rect">
            <a:avLst/>
          </a:prstGeom>
          <a:solidFill>
            <a:srgbClr val="B856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14300" lvl="0" indent="-1143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200"/>
              </a:spcAft>
              <a:buFont typeface="Arial" panose="020B0604020202020204" pitchFamily="34" charset="0"/>
              <a:buChar char="•"/>
            </a:pPr>
            <a:endParaRPr lang="en-US" sz="1800" kern="1200" dirty="0">
              <a:solidFill>
                <a:schemeClr val="bg1"/>
              </a:solidFill>
              <a:latin typeface="Open Sans"/>
              <a:ea typeface="+mn-ea"/>
              <a:cs typeface="+mn-cs"/>
            </a:endParaRPr>
          </a:p>
          <a:p>
            <a:pPr marL="114300" lvl="0" indent="-114300" algn="l" defTabSz="914400" rtl="0" eaLnBrk="1" fontAlgn="base" latinLnBrk="0" hangingPunct="1">
              <a:lnSpc>
                <a:spcPct val="100000"/>
              </a:lnSpc>
              <a:spcBef>
                <a:spcPts val="400"/>
              </a:spcBef>
              <a:spcAft>
                <a:spcPts val="400"/>
              </a:spcAft>
              <a:buFont typeface="Arial" panose="020B0604020202020204" pitchFamily="34" charset="0"/>
              <a:buNone/>
            </a:pPr>
            <a:r>
              <a:rPr lang="en-US" sz="1800" kern="1200" dirty="0"/>
              <a:t>  Maintain trust in the Program through consistency and integrity across messages.</a:t>
            </a:r>
            <a:endParaRPr lang="en-US" sz="1800" kern="1200" dirty="0">
              <a:solidFill>
                <a:schemeClr val="bg1"/>
              </a:solidFill>
              <a:latin typeface="Open Sans"/>
              <a:ea typeface="+mn-ea"/>
              <a:cs typeface="+mn-cs"/>
            </a:endParaRPr>
          </a:p>
          <a:p>
            <a:pPr marL="114300" lvl="0" indent="-1143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200"/>
              </a:spcAft>
              <a:buFont typeface="Arial" panose="020B0604020202020204" pitchFamily="34" charset="0"/>
              <a:buChar char="•"/>
            </a:pPr>
            <a:endParaRPr lang="en-US" sz="1800" kern="1200" dirty="0">
              <a:solidFill>
                <a:schemeClr val="bg1"/>
              </a:solidFill>
              <a:latin typeface="Open Sans"/>
              <a:ea typeface="+mn-ea"/>
              <a:cs typeface="+mn-cs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764814EA-AEBB-51E8-D65D-C1DD8E2C7588}"/>
              </a:ext>
            </a:extLst>
          </p:cNvPr>
          <p:cNvSpPr/>
          <p:nvPr/>
        </p:nvSpPr>
        <p:spPr>
          <a:xfrm>
            <a:off x="9042326" y="2992738"/>
            <a:ext cx="2762249" cy="2628901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14300" lvl="0" indent="-1143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200"/>
              </a:spcAft>
              <a:buFontTx/>
              <a:buNone/>
            </a:pPr>
            <a:r>
              <a:rPr lang="en-US" sz="1800" b="1" kern="1200" dirty="0">
                <a:solidFill>
                  <a:schemeClr val="bg1"/>
                </a:solidFill>
                <a:latin typeface="Open Sans"/>
                <a:ea typeface="+mn-ea"/>
                <a:cs typeface="+mn-cs"/>
              </a:rPr>
              <a:t>Protect our audience’s time by: </a:t>
            </a:r>
          </a:p>
          <a:p>
            <a:pPr marL="114300" lvl="0" indent="-1143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200"/>
              </a:spcAft>
              <a:buFontTx/>
              <a:buNone/>
            </a:pPr>
            <a:endParaRPr lang="en-US" sz="1800" b="1" kern="1200" dirty="0">
              <a:solidFill>
                <a:schemeClr val="bg1"/>
              </a:solidFill>
              <a:latin typeface="Open Sans"/>
              <a:ea typeface="+mn-ea"/>
              <a:cs typeface="+mn-cs"/>
            </a:endParaRPr>
          </a:p>
          <a:p>
            <a:pPr marL="114300" lvl="0" indent="-1143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200"/>
              </a:spcAft>
              <a:buFont typeface="Arial" panose="020B0604020202020204" pitchFamily="34" charset="0"/>
              <a:buChar char="•"/>
            </a:pPr>
            <a:r>
              <a:rPr lang="en-US" sz="1800" kern="1200" dirty="0">
                <a:solidFill>
                  <a:schemeClr val="bg1"/>
                </a:solidFill>
                <a:latin typeface="Open Sans"/>
                <a:ea typeface="+mn-ea"/>
                <a:cs typeface="+mn-cs"/>
              </a:rPr>
              <a:t>sending messages to the right people at the right time </a:t>
            </a:r>
          </a:p>
          <a:p>
            <a:pPr marL="114300" lvl="0" indent="-1143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200"/>
              </a:spcAft>
              <a:buFont typeface="Arial" panose="020B0604020202020204" pitchFamily="34" charset="0"/>
              <a:buChar char="•"/>
            </a:pPr>
            <a:r>
              <a:rPr lang="en-US" sz="1800" kern="1200" dirty="0">
                <a:solidFill>
                  <a:schemeClr val="bg1"/>
                </a:solidFill>
                <a:latin typeface="Open Sans"/>
                <a:ea typeface="+mn-ea"/>
                <a:cs typeface="+mn-cs"/>
              </a:rPr>
              <a:t>making sure content is clear, concise, and accurate 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00A90224-1475-A166-3F89-D36B76CE2B7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933319" y="1688685"/>
            <a:ext cx="1209675" cy="1286850"/>
          </a:xfrm>
          <a:prstGeom prst="rect">
            <a:avLst/>
          </a:prstGeom>
          <a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/>
            <a:stretch>
              <a:fillRect/>
            </a:stretch>
          </a:blipFill>
          <a:ln w="12700" cap="flat" cmpd="sng" algn="ctr">
            <a:noFill/>
            <a:prstDash val="solid"/>
            <a:miter lim="800000"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endParaRPr lang="en-US" dirty="0"/>
          </a:p>
        </p:txBody>
      </p:sp>
      <p:pic>
        <p:nvPicPr>
          <p:cNvPr id="12" name="Graphic 11">
            <a:extLst>
              <a:ext uri="{FF2B5EF4-FFF2-40B4-BE49-F238E27FC236}">
                <a16:creationId xmlns:a16="http://schemas.microsoft.com/office/drawing/2014/main" id="{80E9C0E4-2FCB-328D-0266-CD3EE13A186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3860120" y="1861629"/>
            <a:ext cx="1209675" cy="1209675"/>
          </a:xfrm>
          <a:prstGeom prst="rect">
            <a:avLst/>
          </a:prstGeom>
        </p:spPr>
      </p:pic>
      <p:pic>
        <p:nvPicPr>
          <p:cNvPr id="14" name="Graphic 13">
            <a:extLst>
              <a:ext uri="{FF2B5EF4-FFF2-40B4-BE49-F238E27FC236}">
                <a16:creationId xmlns:a16="http://schemas.microsoft.com/office/drawing/2014/main" id="{6631AA1D-AA99-340F-8312-017F3B33369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7028869" y="1978970"/>
            <a:ext cx="914400" cy="914400"/>
          </a:xfrm>
          <a:prstGeom prst="rect">
            <a:avLst/>
          </a:prstGeom>
        </p:spPr>
      </p:pic>
      <p:pic>
        <p:nvPicPr>
          <p:cNvPr id="16" name="Graphic 15">
            <a:extLst>
              <a:ext uri="{FF2B5EF4-FFF2-40B4-BE49-F238E27FC236}">
                <a16:creationId xmlns:a16="http://schemas.microsoft.com/office/drawing/2014/main" id="{35BDF3C7-113F-5B94-A5DA-A2D806749A7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9623350" y="1978970"/>
            <a:ext cx="914400" cy="914400"/>
          </a:xfrm>
          <a:prstGeom prst="rect">
            <a:avLst/>
          </a:prstGeom>
        </p:spPr>
      </p:pic>
      <p:pic>
        <p:nvPicPr>
          <p:cNvPr id="18" name="Graphic 17">
            <a:extLst>
              <a:ext uri="{FF2B5EF4-FFF2-40B4-BE49-F238E27FC236}">
                <a16:creationId xmlns:a16="http://schemas.microsoft.com/office/drawing/2014/main" id="{6157B231-0E8C-FCA2-2E38-C7B4FD1DB60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10537750" y="2009266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70601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10" grpId="0" animBg="1"/>
      <p:bldP spid="9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A059F39-F5A7-A719-E17D-5ABEAE48F77B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en-US"/>
              <a:t>Commonwealth of Massachusetts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67C493C-8919-FEB7-C6FC-84CC7455194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/>
              <a:t>Confidential: for internal discussion and policy development only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BF944FE-B383-076B-AC3C-D074FA8CEAD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8CC35B3-0CC1-4AB5-8A2B-5346EDFFE69A}" type="slidenum">
              <a:rPr lang="en-US" smtClean="0"/>
              <a:t>7</a:t>
            </a:fld>
            <a:endParaRPr lang="en-US"/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F39C7402-BE35-98F2-FC7F-F212BACD4553}"/>
              </a:ext>
            </a:extLst>
          </p:cNvPr>
          <p:cNvSpPr/>
          <p:nvPr/>
        </p:nvSpPr>
        <p:spPr>
          <a:xfrm>
            <a:off x="39790" y="1270163"/>
            <a:ext cx="3657600" cy="3657600"/>
          </a:xfrm>
          <a:prstGeom prst="ellipse">
            <a:avLst/>
          </a:prstGeom>
          <a:solidFill>
            <a:schemeClr val="tx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/>
          <a:p>
            <a:pPr lvl="0" algn="ctr"/>
            <a:r>
              <a:rPr lang="en-US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Content Development</a:t>
            </a:r>
          </a:p>
          <a:p>
            <a:pPr marL="285750" indent="-285750">
              <a:spcBef>
                <a:spcPts val="400"/>
              </a:spcBef>
              <a:spcAft>
                <a:spcPts val="400"/>
              </a:spcAft>
              <a:buClr>
                <a:schemeClr val="bg1"/>
              </a:buClr>
              <a:buSzPct val="80000"/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bg1"/>
                </a:solidFill>
                <a:latin typeface="Open Sans"/>
                <a:ea typeface="Open Sans"/>
                <a:cs typeface="Open Sans"/>
              </a:rPr>
              <a:t>Messaging</a:t>
            </a:r>
          </a:p>
          <a:p>
            <a:pPr marL="285750" indent="-285750">
              <a:spcBef>
                <a:spcPts val="400"/>
              </a:spcBef>
              <a:spcAft>
                <a:spcPts val="400"/>
              </a:spcAft>
              <a:buClr>
                <a:schemeClr val="bg1"/>
              </a:buClr>
              <a:buSzPct val="80000"/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bg1"/>
                </a:solidFill>
                <a:latin typeface="Open Sans"/>
                <a:ea typeface="Open Sans"/>
                <a:cs typeface="Open Sans"/>
              </a:rPr>
              <a:t>Writing</a:t>
            </a:r>
          </a:p>
          <a:p>
            <a:pPr marL="285750" indent="-285750">
              <a:spcBef>
                <a:spcPts val="400"/>
              </a:spcBef>
              <a:spcAft>
                <a:spcPts val="400"/>
              </a:spcAft>
              <a:buClr>
                <a:schemeClr val="bg1"/>
              </a:buClr>
              <a:buSzPct val="80000"/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bg1"/>
                </a:solidFill>
                <a:latin typeface="Open Sans"/>
                <a:ea typeface="Open Sans"/>
                <a:cs typeface="Open Sans"/>
              </a:rPr>
              <a:t>Editing</a:t>
            </a:r>
          </a:p>
          <a:p>
            <a:pPr marL="285750" indent="-285750">
              <a:spcBef>
                <a:spcPts val="400"/>
              </a:spcBef>
              <a:spcAft>
                <a:spcPts val="400"/>
              </a:spcAft>
              <a:buClr>
                <a:schemeClr val="bg1"/>
              </a:buClr>
              <a:buSzPct val="80000"/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bg1"/>
                </a:solidFill>
                <a:latin typeface="Open Sans"/>
                <a:ea typeface="Open Sans"/>
                <a:cs typeface="Open Sans"/>
              </a:rPr>
              <a:t>Formatting</a:t>
            </a:r>
          </a:p>
          <a:p>
            <a:pPr marL="285750" indent="-285750">
              <a:spcBef>
                <a:spcPts val="400"/>
              </a:spcBef>
              <a:spcAft>
                <a:spcPts val="400"/>
              </a:spcAft>
              <a:buClr>
                <a:schemeClr val="bg1"/>
              </a:buClr>
              <a:buSzPct val="80000"/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bg1"/>
                </a:solidFill>
                <a:latin typeface="Open Sans"/>
                <a:ea typeface="Open Sans"/>
                <a:cs typeface="Open Sans"/>
              </a:rPr>
              <a:t>Designing</a:t>
            </a:r>
          </a:p>
          <a:p>
            <a:pPr marL="285750" indent="-285750">
              <a:spcBef>
                <a:spcPts val="400"/>
              </a:spcBef>
              <a:spcAft>
                <a:spcPts val="400"/>
              </a:spcAft>
              <a:buClr>
                <a:schemeClr val="bg1"/>
              </a:buClr>
              <a:buSzPct val="80000"/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bg1"/>
                </a:solidFill>
                <a:latin typeface="Open Sans"/>
                <a:ea typeface="Open Sans"/>
                <a:cs typeface="Open Sans"/>
              </a:rPr>
              <a:t>Slide Decks</a:t>
            </a:r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650466A8-6D0D-45BA-DF54-CF50820D60FD}"/>
              </a:ext>
            </a:extLst>
          </p:cNvPr>
          <p:cNvSpPr/>
          <p:nvPr/>
        </p:nvSpPr>
        <p:spPr>
          <a:xfrm>
            <a:off x="2153495" y="2931814"/>
            <a:ext cx="3657600" cy="3657600"/>
          </a:xfrm>
          <a:prstGeom prst="ellipse">
            <a:avLst/>
          </a:prstGeom>
          <a:solidFill>
            <a:srgbClr val="2F4858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15888" lvl="0">
              <a:spcAft>
                <a:spcPts val="300"/>
              </a:spcAft>
            </a:pPr>
            <a:r>
              <a:rPr lang="en-US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Strategy/</a:t>
            </a:r>
            <a:br>
              <a:rPr lang="en-US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</a:br>
            <a:r>
              <a:rPr lang="en-US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Operations</a:t>
            </a:r>
          </a:p>
          <a:p>
            <a:pPr marL="285750" lvl="0" indent="-285750">
              <a:lnSpc>
                <a:spcPct val="94000"/>
              </a:lnSpc>
              <a:spcBef>
                <a:spcPts val="1000"/>
              </a:spcBef>
              <a:buClr>
                <a:schemeClr val="bg1"/>
              </a:buClr>
              <a:buSzPct val="80000"/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bg1"/>
                </a:solidFill>
                <a:latin typeface="Open Sans"/>
                <a:ea typeface="Open Sans"/>
                <a:cs typeface="Open Sans"/>
              </a:rPr>
              <a:t>Comms  </a:t>
            </a:r>
            <a:br>
              <a:rPr lang="en-US" dirty="0">
                <a:solidFill>
                  <a:schemeClr val="bg1"/>
                </a:solidFill>
                <a:latin typeface="Open Sans"/>
                <a:ea typeface="Open Sans"/>
                <a:cs typeface="Open Sans"/>
              </a:rPr>
            </a:br>
            <a:r>
              <a:rPr lang="en-US" dirty="0">
                <a:solidFill>
                  <a:schemeClr val="bg1"/>
                </a:solidFill>
                <a:latin typeface="Open Sans"/>
                <a:ea typeface="Open Sans"/>
                <a:cs typeface="Open Sans"/>
              </a:rPr>
              <a:t>Calendar maintenance</a:t>
            </a:r>
          </a:p>
          <a:p>
            <a:pPr marL="285750" lvl="0" indent="-285750">
              <a:lnSpc>
                <a:spcPct val="94000"/>
              </a:lnSpc>
              <a:spcBef>
                <a:spcPts val="1000"/>
              </a:spcBef>
              <a:buClr>
                <a:schemeClr val="bg1"/>
              </a:buClr>
              <a:buSzPct val="80000"/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bg1"/>
                </a:solidFill>
                <a:latin typeface="Open Sans"/>
                <a:ea typeface="Open Sans"/>
                <a:cs typeface="Open Sans"/>
              </a:rPr>
              <a:t>Message planning/execution</a:t>
            </a:r>
          </a:p>
          <a:p>
            <a:pPr marL="285750" lvl="0" indent="-285750">
              <a:lnSpc>
                <a:spcPct val="94000"/>
              </a:lnSpc>
              <a:spcBef>
                <a:spcPts val="1000"/>
              </a:spcBef>
              <a:buClr>
                <a:schemeClr val="bg1"/>
              </a:buClr>
              <a:buSzPct val="80000"/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bg1"/>
                </a:solidFill>
                <a:latin typeface="Open Sans"/>
                <a:ea typeface="Open Sans"/>
                <a:cs typeface="Open Sans"/>
              </a:rPr>
              <a:t>Managing review process </a:t>
            </a: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2AEEA77C-CE8D-893D-315F-E16F17BCB88E}"/>
              </a:ext>
            </a:extLst>
          </p:cNvPr>
          <p:cNvSpPr/>
          <p:nvPr/>
        </p:nvSpPr>
        <p:spPr>
          <a:xfrm>
            <a:off x="6661068" y="3454378"/>
            <a:ext cx="3305356" cy="3180434"/>
          </a:xfrm>
          <a:prstGeom prst="ellipse">
            <a:avLst/>
          </a:prstGeom>
          <a:solidFill>
            <a:srgbClr val="00755F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/>
          <a:p>
            <a:pPr algn="ctr">
              <a:spcBef>
                <a:spcPts val="1200"/>
              </a:spcBef>
            </a:pPr>
            <a:endParaRPr lang="en-US" b="1" dirty="0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algn="ctr">
              <a:spcBef>
                <a:spcPts val="1200"/>
              </a:spcBef>
            </a:pPr>
            <a:endParaRPr lang="en-US" b="1" dirty="0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algn="ctr">
              <a:spcBef>
                <a:spcPts val="1200"/>
              </a:spcBef>
            </a:pPr>
            <a:r>
              <a:rPr lang="en-US" b="1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Workstream Support</a:t>
            </a:r>
          </a:p>
          <a:p>
            <a:pPr marL="228600" indent="-228600">
              <a:lnSpc>
                <a:spcPct val="94000"/>
              </a:lnSpc>
              <a:spcBef>
                <a:spcPts val="1200"/>
              </a:spcBef>
              <a:buClr>
                <a:schemeClr val="bg1"/>
              </a:buClr>
              <a:buSzPct val="80000"/>
              <a:buFont typeface="Wingdings 3" panose="05040102010807070707" pitchFamily="18" charset="2"/>
              <a:buChar char=""/>
            </a:pPr>
            <a:r>
              <a:rPr lang="en-US" dirty="0">
                <a:solidFill>
                  <a:schemeClr val="bg1"/>
                </a:solidFill>
                <a:latin typeface="Open Sans"/>
                <a:ea typeface="Open Sans"/>
                <a:cs typeface="Open Sans"/>
              </a:rPr>
              <a:t>Messaging prep &amp; review</a:t>
            </a:r>
          </a:p>
          <a:p>
            <a:pPr marL="228600" indent="-228600">
              <a:lnSpc>
                <a:spcPct val="94000"/>
              </a:lnSpc>
              <a:spcBef>
                <a:spcPts val="1200"/>
              </a:spcBef>
              <a:buClr>
                <a:schemeClr val="bg1"/>
              </a:buClr>
              <a:buSzPct val="80000"/>
              <a:buFont typeface="Wingdings 3" panose="05040102010807070707" pitchFamily="18" charset="2"/>
              <a:buChar char=""/>
            </a:pPr>
            <a:r>
              <a:rPr lang="en-US" dirty="0">
                <a:solidFill>
                  <a:schemeClr val="bg1"/>
                </a:solidFill>
                <a:latin typeface="Open Sans"/>
                <a:ea typeface="Open Sans"/>
                <a:cs typeface="Open Sans"/>
              </a:rPr>
              <a:t>Outreach Distribution</a:t>
            </a:r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F3E7BF67-1E9F-67F0-A90E-53B4D89166D5}"/>
              </a:ext>
            </a:extLst>
          </p:cNvPr>
          <p:cNvSpPr/>
          <p:nvPr/>
        </p:nvSpPr>
        <p:spPr>
          <a:xfrm>
            <a:off x="4267200" y="1270163"/>
            <a:ext cx="3657600" cy="3657600"/>
          </a:xfrm>
          <a:prstGeom prst="ellipse">
            <a:avLst/>
          </a:prstGeom>
          <a:solidFill>
            <a:schemeClr val="bg2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Agency Engagement</a:t>
            </a:r>
          </a:p>
          <a:p>
            <a:pPr marL="285750" indent="-285750">
              <a:lnSpc>
                <a:spcPct val="94000"/>
              </a:lnSpc>
              <a:spcBef>
                <a:spcPts val="1000"/>
              </a:spcBef>
              <a:buClr>
                <a:schemeClr val="tx1"/>
              </a:buClr>
              <a:buSzPct val="80000"/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0C2340"/>
                </a:solidFill>
                <a:latin typeface="Open Sans"/>
                <a:ea typeface="Open Sans"/>
                <a:cs typeface="Open Sans"/>
              </a:rPr>
              <a:t>Monthly POC/TPOC newsletters</a:t>
            </a:r>
          </a:p>
          <a:p>
            <a:pPr marL="285750" indent="-285750">
              <a:lnSpc>
                <a:spcPct val="94000"/>
              </a:lnSpc>
              <a:spcBef>
                <a:spcPts val="1000"/>
              </a:spcBef>
              <a:buClr>
                <a:schemeClr val="tx1"/>
              </a:buClr>
              <a:buSzPct val="80000"/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/>
                </a:solidFill>
                <a:latin typeface="Open Sans"/>
                <a:ea typeface="Open Sans"/>
                <a:cs typeface="Open Sans"/>
              </a:rPr>
              <a:t>Targeted Emails (CTR Weekly)</a:t>
            </a:r>
          </a:p>
          <a:p>
            <a:pPr marL="285750" indent="-285750">
              <a:lnSpc>
                <a:spcPct val="94000"/>
              </a:lnSpc>
              <a:spcBef>
                <a:spcPts val="1000"/>
              </a:spcBef>
              <a:buClr>
                <a:schemeClr val="tx1"/>
              </a:buClr>
              <a:buSzPct val="80000"/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0C2340"/>
                </a:solidFill>
                <a:latin typeface="Open Sans"/>
                <a:ea typeface="Open Sans"/>
                <a:cs typeface="Open Sans"/>
              </a:rPr>
              <a:t>Recruitment messaging for program activities (e.g. CAN, UAT)</a:t>
            </a:r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EB954A2F-8181-95C1-A60E-D358491A650C}"/>
              </a:ext>
            </a:extLst>
          </p:cNvPr>
          <p:cNvSpPr/>
          <p:nvPr/>
        </p:nvSpPr>
        <p:spPr>
          <a:xfrm>
            <a:off x="8416252" y="826342"/>
            <a:ext cx="3657600" cy="3657600"/>
          </a:xfrm>
          <a:prstGeom prst="ellipse">
            <a:avLst/>
          </a:prstGeom>
          <a:solidFill>
            <a:srgbClr val="B856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algn="ctr"/>
            <a:r>
              <a:rPr lang="en-US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Vehicles for Engagement</a:t>
            </a:r>
          </a:p>
          <a:p>
            <a:pPr marL="169863" indent="-169863">
              <a:lnSpc>
                <a:spcPct val="94000"/>
              </a:lnSpc>
              <a:spcBef>
                <a:spcPts val="1000"/>
              </a:spcBef>
              <a:buClr>
                <a:schemeClr val="bg1"/>
              </a:buClr>
              <a:buSzPct val="80000"/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bg1"/>
                </a:solidFill>
                <a:latin typeface="Open Sans"/>
                <a:ea typeface="Open Sans"/>
                <a:cs typeface="Open Sans"/>
              </a:rPr>
              <a:t>SharePoint</a:t>
            </a:r>
          </a:p>
          <a:p>
            <a:pPr marL="169863" indent="-169863">
              <a:lnSpc>
                <a:spcPct val="94000"/>
              </a:lnSpc>
              <a:spcBef>
                <a:spcPts val="1000"/>
              </a:spcBef>
              <a:buClr>
                <a:schemeClr val="bg1"/>
              </a:buClr>
              <a:buSzPct val="80000"/>
              <a:buFont typeface="Arial" panose="020B0604020202020204" pitchFamily="34" charset="0"/>
              <a:buChar char="•"/>
            </a:pPr>
            <a:r>
              <a:rPr lang="en-US" sz="1750" dirty="0">
                <a:solidFill>
                  <a:schemeClr val="bg1"/>
                </a:solidFill>
                <a:latin typeface="Open Sans"/>
                <a:ea typeface="Open Sans"/>
                <a:cs typeface="Open Sans"/>
              </a:rPr>
              <a:t>Transformation_PMO inbox</a:t>
            </a:r>
          </a:p>
          <a:p>
            <a:pPr marL="169863" indent="-169863">
              <a:lnSpc>
                <a:spcPct val="94000"/>
              </a:lnSpc>
              <a:spcBef>
                <a:spcPts val="1000"/>
              </a:spcBef>
              <a:buClr>
                <a:schemeClr val="bg1"/>
              </a:buClr>
              <a:buSzPct val="80000"/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bg1"/>
                </a:solidFill>
                <a:latin typeface="Open Sans"/>
                <a:ea typeface="Open Sans"/>
                <a:cs typeface="Open Sans"/>
              </a:rPr>
              <a:t>BEST Program website </a:t>
            </a:r>
            <a:r>
              <a:rPr lang="en-US" sz="1600" i="1" dirty="0">
                <a:solidFill>
                  <a:schemeClr val="bg1"/>
                </a:solidFill>
                <a:latin typeface="Open Sans"/>
                <a:ea typeface="Open Sans"/>
                <a:cs typeface="Open Sans"/>
              </a:rPr>
              <a:t>(public-facing)</a:t>
            </a:r>
            <a:endParaRPr lang="en-US" i="1" dirty="0">
              <a:solidFill>
                <a:schemeClr val="bg1"/>
              </a:solidFill>
              <a:latin typeface="Open Sans"/>
              <a:ea typeface="Open Sans"/>
              <a:cs typeface="Open Sans"/>
            </a:endParaRPr>
          </a:p>
          <a:p>
            <a:pPr marL="169863" indent="-169863">
              <a:lnSpc>
                <a:spcPct val="94000"/>
              </a:lnSpc>
              <a:spcBef>
                <a:spcPts val="1000"/>
              </a:spcBef>
              <a:buClr>
                <a:schemeClr val="bg1"/>
              </a:buClr>
              <a:buSzPct val="80000"/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bg1"/>
                </a:solidFill>
                <a:latin typeface="Open Sans"/>
                <a:ea typeface="Open Sans"/>
                <a:cs typeface="Open Sans"/>
              </a:rPr>
              <a:t>Fact Sheets, FAQs</a:t>
            </a:r>
          </a:p>
          <a:p>
            <a:pPr algn="ctr"/>
            <a:endParaRPr lang="en-US" b="1" dirty="0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endParaRPr lang="en-US" b="1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73DC08E-4E8C-0133-2F38-4A5A96A2E9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837" y="588877"/>
            <a:ext cx="7768665" cy="811632"/>
          </a:xfrm>
        </p:spPr>
        <p:txBody>
          <a:bodyPr/>
          <a:lstStyle/>
          <a:p>
            <a:pPr algn="ctr"/>
            <a:r>
              <a:rPr lang="en-US" sz="4000"/>
              <a:t>Communications Activities</a:t>
            </a:r>
          </a:p>
        </p:txBody>
      </p:sp>
    </p:spTree>
    <p:extLst>
      <p:ext uri="{BB962C8B-B14F-4D97-AF65-F5344CB8AC3E}">
        <p14:creationId xmlns:p14="http://schemas.microsoft.com/office/powerpoint/2010/main" val="1144443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10" grpId="0" animBg="1"/>
      <p:bldP spid="7" grpId="0" animBg="1"/>
      <p:bldP spid="9" grpId="0" animBg="1"/>
      <p:bldP spid="8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A0367C4-1EA1-2136-E19D-104DE2AED0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ED6B96-02AF-0157-F8D9-3B0C384274C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	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6C851E8-A833-F962-4390-1B124E867DEE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>
                <a:ln>
                  <a:noFill/>
                </a:ln>
                <a:solidFill>
                  <a:srgbClr val="8A8C92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Commonwealth of Massachusetts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19598FF-50F3-B247-F8AB-1B33EB37614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>
                <a:ln>
                  <a:noFill/>
                </a:ln>
                <a:solidFill>
                  <a:srgbClr val="8A8C92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Confidential: for internal discussion and policy development only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806713F-F75B-F34C-8347-E7D12816E2C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8CC35B3-0CC1-4AB5-8A2B-5346EDFFE69A}" type="slidenum">
              <a:rPr kumimoji="0" lang="en-US" sz="1000" b="0" i="0" u="none" strike="noStrike" kern="1200" cap="none" spc="0" normalizeH="0" baseline="0" noProof="0" smtClean="0">
                <a:ln>
                  <a:noFill/>
                </a:ln>
                <a:solidFill>
                  <a:srgbClr val="8A8C92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en-US" sz="1000" b="0" i="0" u="none" strike="noStrike" kern="1200" cap="none" spc="0" normalizeH="0" baseline="0" noProof="0">
              <a:ln>
                <a:noFill/>
              </a:ln>
              <a:solidFill>
                <a:srgbClr val="8A8C92"/>
              </a:solidFill>
              <a:effectLst/>
              <a:uLnTx/>
              <a:uFillTx/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C1D3BF6A-56F6-EC4D-6D26-2D8E48A875E8}"/>
              </a:ext>
            </a:extLst>
          </p:cNvPr>
          <p:cNvSpPr txBox="1">
            <a:spLocks/>
          </p:cNvSpPr>
          <p:nvPr/>
        </p:nvSpPr>
        <p:spPr>
          <a:xfrm>
            <a:off x="598188" y="2544418"/>
            <a:ext cx="6621596" cy="195048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Libre Baskerville" panose="02000000000000000000" pitchFamily="2" charset="0"/>
                <a:ea typeface="+mj-ea"/>
                <a:cs typeface="+mj-cs"/>
              </a:defRPr>
            </a:lvl1pPr>
          </a:lstStyle>
          <a:p>
            <a:r>
              <a:rPr lang="en-US" dirty="0"/>
              <a:t>Working with BEST Comms</a:t>
            </a:r>
          </a:p>
        </p:txBody>
      </p:sp>
    </p:spTree>
    <p:extLst>
      <p:ext uri="{BB962C8B-B14F-4D97-AF65-F5344CB8AC3E}">
        <p14:creationId xmlns:p14="http://schemas.microsoft.com/office/powerpoint/2010/main" val="172612342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6987B3-115D-1D9A-0868-4AF29245BE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Maybe you don’t want to engage comms because…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A1B6B98-B68F-6471-0268-F40E62F23D3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They don’t understand your work.</a:t>
            </a:r>
          </a:p>
          <a:p>
            <a:r>
              <a:rPr lang="en-US" dirty="0"/>
              <a:t>You know how to write/send an email/summon a carrier pigeon.</a:t>
            </a:r>
          </a:p>
          <a:p>
            <a:r>
              <a:rPr lang="en-US" dirty="0"/>
              <a:t>It takes too long to get approval.</a:t>
            </a:r>
          </a:p>
          <a:p>
            <a:r>
              <a:rPr lang="en-US" dirty="0"/>
              <a:t>Receiving feedback to integrate creates more work and you need to get things OFF your plate! 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A3EC147-32E0-6B31-E5AD-E7C79F6303F6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>
                <a:ln>
                  <a:noFill/>
                </a:ln>
                <a:solidFill>
                  <a:srgbClr val="8A8C92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Commonwealth of Massachusetts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6AA49A6-9E99-0467-AA9A-352FDAAF524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>
                <a:ln>
                  <a:noFill/>
                </a:ln>
                <a:solidFill>
                  <a:srgbClr val="8A8C92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Confidential: for internal discussion and policy development only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BB118A8-53DC-C79C-1814-928908E0C13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8CC35B3-0CC1-4AB5-8A2B-5346EDFFE69A}" type="slidenum">
              <a:rPr kumimoji="0" lang="en-US" sz="1000" b="0" i="0" u="none" strike="noStrike" kern="1200" cap="none" spc="0" normalizeH="0" baseline="0" noProof="0" smtClean="0">
                <a:ln>
                  <a:noFill/>
                </a:ln>
                <a:solidFill>
                  <a:srgbClr val="8A8C92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en-US" sz="1000" b="0" i="0" u="none" strike="noStrike" kern="1200" cap="none" spc="0" normalizeH="0" baseline="0" noProof="0">
              <a:ln>
                <a:noFill/>
              </a:ln>
              <a:solidFill>
                <a:srgbClr val="8A8C92"/>
              </a:solidFill>
              <a:effectLst/>
              <a:uLnTx/>
              <a:uFillTx/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pic>
        <p:nvPicPr>
          <p:cNvPr id="2050" name="Picture 2" descr="A line of people holding jars connected with string up to their ears looking confused with question marks over their heads. &#10;">
            <a:extLst>
              <a:ext uri="{FF2B5EF4-FFF2-40B4-BE49-F238E27FC236}">
                <a16:creationId xmlns:a16="http://schemas.microsoft.com/office/drawing/2014/main" id="{0C4B4BC8-A9FB-982C-2DF6-AE832A83567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2067426" y="3921833"/>
            <a:ext cx="7419975" cy="2283798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017622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38F21B-9722-D6EF-3606-85F44461BB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5326" y="651268"/>
            <a:ext cx="11201400" cy="816806"/>
          </a:xfrm>
        </p:spPr>
        <p:txBody>
          <a:bodyPr anchor="ctr">
            <a:normAutofit/>
          </a:bodyPr>
          <a:lstStyle/>
          <a:p>
            <a:r>
              <a:rPr lang="en-US" dirty="0"/>
              <a:t>The Case for Comms</a:t>
            </a:r>
          </a:p>
        </p:txBody>
      </p:sp>
      <p:pic>
        <p:nvPicPr>
          <p:cNvPr id="3074" name="Picture 2">
            <a:extLst>
              <a:ext uri="{FF2B5EF4-FFF2-40B4-BE49-F238E27FC236}">
                <a16:creationId xmlns:a16="http://schemas.microsoft.com/office/drawing/2014/main" id="{B41EAE70-87C4-7F5C-ADE8-71FCDEA7A03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/>
          <a:srcRect l="19697" r="19697"/>
          <a:stretch/>
        </p:blipFill>
        <p:spPr bwMode="auto">
          <a:xfrm>
            <a:off x="505326" y="1468074"/>
            <a:ext cx="4730982" cy="4391017"/>
          </a:xfrm>
          <a:prstGeom prst="rect">
            <a:avLst/>
          </a:prstGeom>
          <a:solidFill>
            <a:srgbClr val="FFFFFF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A82D321-EF6A-D9E8-0C83-CBAC8537D2EB}"/>
              </a:ext>
            </a:extLst>
          </p:cNvPr>
          <p:cNvSpPr>
            <a:spLocks noGrp="1"/>
          </p:cNvSpPr>
          <p:nvPr>
            <p:ph sz="half" idx="10"/>
          </p:nvPr>
        </p:nvSpPr>
        <p:spPr>
          <a:xfrm>
            <a:off x="6172200" y="1468074"/>
            <a:ext cx="5534526" cy="5118207"/>
          </a:xfrm>
        </p:spPr>
        <p:txBody>
          <a:bodyPr>
            <a:normAutofit/>
          </a:bodyPr>
          <a:lstStyle/>
          <a:p>
            <a:r>
              <a:rPr lang="en-US" dirty="0"/>
              <a:t>We don’t understand your work. </a:t>
            </a:r>
            <a:br>
              <a:rPr lang="en-US" dirty="0"/>
            </a:br>
            <a:r>
              <a:rPr lang="en-US" i="1" dirty="0"/>
              <a:t>(Which means we can help you translate it.)</a:t>
            </a:r>
          </a:p>
          <a:p>
            <a:r>
              <a:rPr lang="en-US" dirty="0"/>
              <a:t>Our job is to make your work (and YOU!) look good and be as effective as possible. </a:t>
            </a:r>
          </a:p>
          <a:p>
            <a:r>
              <a:rPr lang="en-US" dirty="0"/>
              <a:t>We are trained experts in making content engaging and accessible.</a:t>
            </a:r>
          </a:p>
          <a:p>
            <a:r>
              <a:rPr lang="en-US" dirty="0"/>
              <a:t>We have a bird’s-eye view of all BEST Program activities. You stick with the trees, we’ll take the forest. 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B866B0B-76EC-B352-5A0F-97FAA64C7E2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505325" y="6586283"/>
            <a:ext cx="3124203" cy="170280"/>
          </a:xfrm>
        </p:spPr>
        <p:txBody>
          <a:bodyPr anchor="ctr">
            <a:normAutofit/>
          </a:bodyPr>
          <a:lstStyle/>
          <a:p>
            <a:pPr marL="0" marR="0" lvl="0" indent="0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00" b="0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</a:rPr>
              <a:t>Commonwealth of Massachusetts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A5F0554-9039-D37D-1E6D-2DCC18AFBA9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629528" y="6592546"/>
            <a:ext cx="5029199" cy="164016"/>
          </a:xfrm>
        </p:spPr>
        <p:txBody>
          <a:bodyPr anchor="ctr">
            <a:normAutofit/>
          </a:bodyPr>
          <a:lstStyle/>
          <a:p>
            <a:pPr marL="0" marR="0" lvl="0" indent="0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00" b="0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</a:rPr>
              <a:t>Confidential: for internal discussion and policy development only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D7D0170-9D1A-59C4-989C-8711023AF5C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58727" y="6586282"/>
            <a:ext cx="3023935" cy="170280"/>
          </a:xfrm>
        </p:spPr>
        <p:txBody>
          <a:bodyPr anchor="ctr">
            <a:normAutofit/>
          </a:bodyPr>
          <a:lstStyle/>
          <a:p>
            <a:pPr marL="0" marR="0" lvl="0" indent="0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fld id="{F8CC35B3-0CC1-4AB5-8A2B-5346EDFFE69A}" type="slidenum">
              <a:rPr kumimoji="0" lang="en-US" sz="500" b="0" i="0" u="none" strike="noStrike" kern="1200" cap="none" spc="0" normalizeH="0" baseline="0" noProof="0" smtClean="0">
                <a:ln>
                  <a:noFill/>
                </a:ln>
                <a:effectLst/>
                <a:uLnTx/>
                <a:uFillTx/>
              </a:rPr>
              <a:pPr marL="0" marR="0" lvl="0" indent="0" defTabSz="914400" rtl="0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en-US" sz="500" b="0" i="0" u="none" strike="noStrike" kern="1200" cap="none" spc="0" normalizeH="0" baseline="0" noProof="0">
              <a:ln>
                <a:noFill/>
              </a:ln>
              <a:effectLst/>
              <a:uLnTx/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23021108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6D218C3-AA41-5FAF-CB5A-46E7F35B62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8AB1AD-9404-B075-3907-A620FE4C8AA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The WHY Behind the Process</a:t>
            </a:r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BE37DAE-F9CA-F661-E50C-DEEB302FA182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>
                <a:ln>
                  <a:noFill/>
                </a:ln>
                <a:solidFill>
                  <a:srgbClr val="8A8C92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Commonwealth of Massachusetts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8736162-FC5F-CE5F-00E2-B95F0D30C43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>
                <a:ln>
                  <a:noFill/>
                </a:ln>
                <a:solidFill>
                  <a:srgbClr val="8A8C92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Confidential: for internal discussion and policy development only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0BE13EA-16B7-E527-E9F2-89969A3624A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8CC35B3-0CC1-4AB5-8A2B-5346EDFFE69A}" type="slidenum">
              <a:rPr kumimoji="0" lang="en-US" sz="1000" b="0" i="0" u="none" strike="noStrike" kern="1200" cap="none" spc="0" normalizeH="0" baseline="0" noProof="0" smtClean="0">
                <a:ln>
                  <a:noFill/>
                </a:ln>
                <a:solidFill>
                  <a:srgbClr val="8A8C92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en-US" sz="1000" b="0" i="0" u="none" strike="noStrike" kern="1200" cap="none" spc="0" normalizeH="0" baseline="0" noProof="0">
              <a:ln>
                <a:noFill/>
              </a:ln>
              <a:solidFill>
                <a:srgbClr val="8A8C92"/>
              </a:solidFill>
              <a:effectLst/>
              <a:uLnTx/>
              <a:uFillTx/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3308183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2CC33B4-7FBC-0103-BAAA-71FCE3390E9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Autofit/>
          </a:bodyPr>
          <a:lstStyle/>
          <a:p>
            <a:r>
              <a:rPr lang="en-US" dirty="0"/>
              <a:t>Every member of our team is an expert at what they do and is aiming to share accurate and up-to-date information!</a:t>
            </a:r>
          </a:p>
          <a:p>
            <a:r>
              <a:rPr lang="en-US" dirty="0"/>
              <a:t>However, within a project environment information can change rapidly, and we want to make sure everyone is on the same page. </a:t>
            </a:r>
          </a:p>
          <a:p>
            <a:r>
              <a:rPr lang="en-US" dirty="0"/>
              <a:t>These processes ensure that we, as a team and as a capital project, have access to who said what to whom.  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8D095AB-BC07-B450-C17D-8D019679C2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>
              <a:lnSpc>
                <a:spcPct val="113000"/>
              </a:lnSpc>
            </a:pPr>
            <a:r>
              <a:rPr lang="en-US"/>
              <a:t>Why put these processes in place? </a:t>
            </a:r>
            <a:br>
              <a:rPr lang="en-US"/>
            </a:br>
            <a:r>
              <a:rPr lang="en-US"/>
              <a:t>Can’t we all send an email? 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40AD37E-4AF4-9FCF-3AC3-AF7A4B3C9732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pPr lvl="0"/>
            <a:r>
              <a:rPr lang="en-US" noProof="0"/>
              <a:t>Commonwealth of Massachusetts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81C82A6-0D06-68A4-ECB4-E2A9C81F984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lvl="0"/>
            <a:r>
              <a:rPr lang="en-US" noProof="0"/>
              <a:t>Confidential: for internal discussion and policy development only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184AA96-C319-8BCC-32B4-57568D25988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lvl="0"/>
            <a:fld id="{F8CC35B3-0CC1-4AB5-8A2B-5346EDFFE69A}" type="slidenum">
              <a:rPr lang="en-US" noProof="0" smtClean="0"/>
              <a:pPr lvl="0"/>
              <a:t>12</a:t>
            </a:fld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42757302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DF130B-31DA-1BF2-751A-668C119910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5326" y="651268"/>
            <a:ext cx="11201400" cy="816806"/>
          </a:xfrm>
        </p:spPr>
        <p:txBody>
          <a:bodyPr anchor="ctr">
            <a:normAutofit/>
          </a:bodyPr>
          <a:lstStyle/>
          <a:p>
            <a:r>
              <a:rPr lang="en-US" dirty="0"/>
              <a:t>Our goals in this process are to: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FAAF714-CFEB-CBE4-5882-85713AAD020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05326" y="1468074"/>
            <a:ext cx="5514474" cy="5118208"/>
          </a:xfrm>
        </p:spPr>
        <p:txBody>
          <a:bodyPr vert="horz" lIns="91440" tIns="45720" rIns="91440" bIns="45720" rtlCol="0">
            <a:normAutofit/>
          </a:bodyPr>
          <a:lstStyle/>
          <a:p>
            <a:r>
              <a:rPr lang="en-US" dirty="0"/>
              <a:t>Ensure what we say is accurate and in alignment with what each workstream is doing. </a:t>
            </a:r>
            <a:endParaRPr lang="en-US"/>
          </a:p>
          <a:p>
            <a:r>
              <a:rPr lang="en-US" dirty="0"/>
              <a:t>Enable you to accomplish your goals by accurately communicating to your audience.  </a:t>
            </a:r>
          </a:p>
          <a:p>
            <a:r>
              <a:rPr lang="en-US" dirty="0"/>
              <a:t>Keep an accurate record of what information has been distributed. </a:t>
            </a:r>
          </a:p>
          <a:p>
            <a:r>
              <a:rPr lang="en-US" dirty="0"/>
              <a:t>Maintain trust in the program by providing reliable information. </a:t>
            </a:r>
          </a:p>
        </p:txBody>
      </p:sp>
      <p:pic>
        <p:nvPicPr>
          <p:cNvPr id="4098" name="Picture 2" descr="A stack of rocks on a sunny beach">
            <a:extLst>
              <a:ext uri="{FF2B5EF4-FFF2-40B4-BE49-F238E27FC236}">
                <a16:creationId xmlns:a16="http://schemas.microsoft.com/office/drawing/2014/main" id="{379651E7-B4A3-3220-39B8-6CA1D7DB696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/>
          <a:srcRect l="19585" r="19585"/>
          <a:stretch/>
        </p:blipFill>
        <p:spPr bwMode="auto">
          <a:xfrm>
            <a:off x="6677526" y="1468074"/>
            <a:ext cx="5029200" cy="4650893"/>
          </a:xfrm>
          <a:prstGeom prst="rect">
            <a:avLst/>
          </a:prstGeom>
          <a:solidFill>
            <a:srgbClr val="FFFFFF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FEE3E08-DF68-32C4-15F0-4104215976F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505325" y="6586283"/>
            <a:ext cx="3124203" cy="170280"/>
          </a:xfrm>
        </p:spPr>
        <p:txBody>
          <a:bodyPr anchor="ctr">
            <a:normAutofit/>
          </a:bodyPr>
          <a:lstStyle/>
          <a:p>
            <a:pPr marL="0" marR="0" lvl="0" indent="0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00" b="0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</a:rPr>
              <a:t>Commonwealth of Massachusetts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EEE3E0C-95EA-64C5-B058-7545DE552DA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629528" y="6592546"/>
            <a:ext cx="5029199" cy="164016"/>
          </a:xfrm>
        </p:spPr>
        <p:txBody>
          <a:bodyPr anchor="ctr">
            <a:normAutofit/>
          </a:bodyPr>
          <a:lstStyle/>
          <a:p>
            <a:pPr marL="0" marR="0" lvl="0" indent="0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00" b="0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</a:rPr>
              <a:t>Confidential: for internal discussion and policy development only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BF7B5DC-1C5C-4AF2-BAB0-80798288EC9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58727" y="6586282"/>
            <a:ext cx="3023935" cy="170280"/>
          </a:xfrm>
        </p:spPr>
        <p:txBody>
          <a:bodyPr anchor="ctr">
            <a:normAutofit/>
          </a:bodyPr>
          <a:lstStyle/>
          <a:p>
            <a:pPr marL="0" marR="0" lvl="0" indent="0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fld id="{F8CC35B3-0CC1-4AB5-8A2B-5346EDFFE69A}" type="slidenum">
              <a:rPr kumimoji="0" lang="en-US" sz="500" b="0" i="0" u="none" strike="noStrike" kern="1200" cap="none" spc="0" normalizeH="0" baseline="0" noProof="0" smtClean="0">
                <a:ln>
                  <a:noFill/>
                </a:ln>
                <a:effectLst/>
                <a:uLnTx/>
                <a:uFillTx/>
              </a:rPr>
              <a:pPr marL="0" marR="0" lvl="0" indent="0" defTabSz="914400" rtl="0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en-US" sz="500" b="0" i="0" u="none" strike="noStrike" kern="1200" cap="none" spc="0" normalizeH="0" baseline="0" noProof="0">
              <a:ln>
                <a:noFill/>
              </a:ln>
              <a:effectLst/>
              <a:uLnTx/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28540200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AB05A79-F7E6-44ED-D3FE-FE2AD819CA3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175B7B-4AE4-DEE3-5E63-95BBDFA2427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Comms Process/Workflow</a:t>
            </a:r>
          </a:p>
        </p:txBody>
      </p:sp>
    </p:spTree>
    <p:extLst>
      <p:ext uri="{BB962C8B-B14F-4D97-AF65-F5344CB8AC3E}">
        <p14:creationId xmlns:p14="http://schemas.microsoft.com/office/powerpoint/2010/main" val="384619854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B1BDBA0-8C0F-1CDC-1F49-CFA1D44A552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C9B1C3-1651-34A8-EBFC-05EF1B41DB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5326" y="651268"/>
            <a:ext cx="11201400" cy="816806"/>
          </a:xfrm>
        </p:spPr>
        <p:txBody>
          <a:bodyPr>
            <a:normAutofit/>
          </a:bodyPr>
          <a:lstStyle/>
          <a:p>
            <a:r>
              <a:rPr lang="en-US"/>
              <a:t>Seek Comms Support if…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BF91339-5696-257A-3F2C-AA09FF7DC30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05326" y="1468073"/>
            <a:ext cx="11201400" cy="5118208"/>
          </a:xfrm>
        </p:spPr>
        <p:txBody>
          <a:bodyPr/>
          <a:lstStyle/>
          <a:p>
            <a:r>
              <a:rPr lang="en-US" sz="2400" dirty="0"/>
              <a:t>You’re sending something to a large or new group outside of BEST. </a:t>
            </a:r>
          </a:p>
          <a:p>
            <a:r>
              <a:rPr lang="en-US" sz="2400" dirty="0"/>
              <a:t>You’re presenting to an external stakeholder group. </a:t>
            </a:r>
          </a:p>
          <a:p>
            <a:pPr lvl="1"/>
            <a:r>
              <a:rPr lang="en-US" sz="2400" dirty="0"/>
              <a:t>E.g. Comptroller/Asst. Comptrollers, FIEs, CAN</a:t>
            </a:r>
          </a:p>
          <a:p>
            <a:r>
              <a:rPr lang="en-US" sz="2400" dirty="0"/>
              <a:t>You have a new project activity coming up. </a:t>
            </a:r>
          </a:p>
          <a:p>
            <a:r>
              <a:rPr lang="en-US" sz="2400" dirty="0"/>
              <a:t>You would like help!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51ADEE6-9E68-8CC0-178E-B5CC3D95B26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505325" y="6586283"/>
            <a:ext cx="3124203" cy="170280"/>
          </a:xfrm>
        </p:spPr>
        <p:txBody>
          <a:bodyPr/>
          <a:lstStyle/>
          <a:p>
            <a:pPr lvl="0"/>
            <a:r>
              <a:rPr lang="en-US" noProof="0"/>
              <a:t>Commonwealth of Massachusetts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BD0B42F-CDF8-095C-DAD4-A7F33E990EF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629528" y="6592546"/>
            <a:ext cx="5029199" cy="164016"/>
          </a:xfrm>
        </p:spPr>
        <p:txBody>
          <a:bodyPr/>
          <a:lstStyle/>
          <a:p>
            <a:pPr lvl="0"/>
            <a:r>
              <a:rPr lang="en-US" noProof="0"/>
              <a:t>Confidential: for internal discussion and policy development only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590BDD5-28FB-3973-260C-12FF073D488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58727" y="6586282"/>
            <a:ext cx="3023935" cy="170280"/>
          </a:xfrm>
        </p:spPr>
        <p:txBody>
          <a:bodyPr/>
          <a:lstStyle/>
          <a:p>
            <a:pPr lvl="0"/>
            <a:fld id="{F8CC35B3-0CC1-4AB5-8A2B-5346EDFFE69A}" type="slidenum">
              <a:rPr lang="en-US" noProof="0" smtClean="0"/>
              <a:pPr lvl="0"/>
              <a:t>15</a:t>
            </a:fld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23226852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D095AB-BC07-B450-C17D-8D019679C2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5326" y="708418"/>
            <a:ext cx="11201400" cy="816806"/>
          </a:xfrm>
        </p:spPr>
        <p:txBody>
          <a:bodyPr>
            <a:normAutofit fontScale="90000"/>
          </a:bodyPr>
          <a:lstStyle/>
          <a:p>
            <a:r>
              <a:rPr lang="en-US" dirty="0"/>
              <a:t>In general, working with the comms team will look like this: 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40AD37E-4AF4-9FCF-3AC3-AF7A4B3C9732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>
                <a:ln>
                  <a:noFill/>
                </a:ln>
                <a:solidFill>
                  <a:srgbClr val="8A8C92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Commonwealth of Massachusetts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81C82A6-0D06-68A4-ECB4-E2A9C81F984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>
                <a:ln>
                  <a:noFill/>
                </a:ln>
                <a:solidFill>
                  <a:srgbClr val="8A8C92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Confidential: for internal discussion and policy development only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184AA96-C319-8BCC-32B4-57568D25988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8CC35B3-0CC1-4AB5-8A2B-5346EDFFE69A}" type="slidenum">
              <a:rPr kumimoji="0" lang="en-US" sz="1000" b="0" i="0" u="none" strike="noStrike" kern="1200" cap="none" spc="0" normalizeH="0" baseline="0" noProof="0" smtClean="0">
                <a:ln>
                  <a:noFill/>
                </a:ln>
                <a:solidFill>
                  <a:srgbClr val="8A8C92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</a:t>
            </a:fld>
            <a:endParaRPr kumimoji="0" lang="en-US" sz="1000" b="0" i="0" u="none" strike="noStrike" kern="1200" cap="none" spc="0" normalizeH="0" baseline="0" noProof="0">
              <a:ln>
                <a:noFill/>
              </a:ln>
              <a:solidFill>
                <a:srgbClr val="8A8C92"/>
              </a:solidFill>
              <a:effectLst/>
              <a:uLnTx/>
              <a:uFillTx/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8" name="Speech Bubble: Oval 7">
            <a:extLst>
              <a:ext uri="{FF2B5EF4-FFF2-40B4-BE49-F238E27FC236}">
                <a16:creationId xmlns:a16="http://schemas.microsoft.com/office/drawing/2014/main" id="{1C77B93A-32F9-DAB3-6214-09655C736E48}"/>
              </a:ext>
            </a:extLst>
          </p:cNvPr>
          <p:cNvSpPr/>
          <p:nvPr/>
        </p:nvSpPr>
        <p:spPr>
          <a:xfrm flipH="1">
            <a:off x="7589520" y="2240513"/>
            <a:ext cx="4368799" cy="3283614"/>
          </a:xfrm>
          <a:prstGeom prst="wedgeEllipseCallout">
            <a:avLst>
              <a:gd name="adj1" fmla="val -27600"/>
              <a:gd name="adj2" fmla="val 53696"/>
            </a:avLst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indent="0">
              <a:spcAft>
                <a:spcPts val="600"/>
              </a:spcAft>
              <a:buNone/>
            </a:pPr>
            <a:r>
              <a:rPr lang="en-US" sz="1800" b="1" dirty="0">
                <a:solidFill>
                  <a:schemeClr val="bg1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Times New Roman" panose="02020603050405020304" pitchFamily="18" charset="0"/>
              </a:rPr>
              <a:t>Some things we never need to see: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800" dirty="0">
                <a:solidFill>
                  <a:schemeClr val="bg1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Times New Roman" panose="02020603050405020304" pitchFamily="18" charset="0"/>
              </a:rPr>
              <a:t>Your Teams messages/lunch plans</a:t>
            </a:r>
            <a:endParaRPr lang="en-US" sz="1800">
              <a:solidFill>
                <a:schemeClr val="bg1"/>
              </a:solidFill>
              <a:effectLst/>
              <a:latin typeface="Open Sans" panose="020B0606030504020204" pitchFamily="34" charset="0"/>
              <a:ea typeface="Open Sans" panose="020B0606030504020204" pitchFamily="34" charset="0"/>
              <a:cs typeface="Times New Roman" panose="02020603050405020304" pitchFamily="18" charset="0"/>
            </a:endParaRP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800" dirty="0">
                <a:solidFill>
                  <a:schemeClr val="bg1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Times New Roman" panose="02020603050405020304" pitchFamily="18" charset="0"/>
              </a:rPr>
              <a:t>Emails to limited internal groups about specific work activities. </a:t>
            </a:r>
            <a:endParaRPr lang="en-US" sz="1800">
              <a:solidFill>
                <a:schemeClr val="bg1"/>
              </a:solidFill>
              <a:effectLst/>
              <a:latin typeface="Open Sans" panose="020B0606030504020204" pitchFamily="34" charset="0"/>
              <a:ea typeface="Open Sans" panose="020B0606030504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9" name="Speech Bubble: Oval 8">
            <a:extLst>
              <a:ext uri="{FF2B5EF4-FFF2-40B4-BE49-F238E27FC236}">
                <a16:creationId xmlns:a16="http://schemas.microsoft.com/office/drawing/2014/main" id="{8194D8B0-1D65-EB4D-273E-1FF53B1EB2C4}"/>
              </a:ext>
            </a:extLst>
          </p:cNvPr>
          <p:cNvSpPr/>
          <p:nvPr/>
        </p:nvSpPr>
        <p:spPr>
          <a:xfrm>
            <a:off x="82378" y="1415806"/>
            <a:ext cx="7673578" cy="4291686"/>
          </a:xfrm>
          <a:prstGeom prst="wedgeEllipseCallout">
            <a:avLst>
              <a:gd name="adj1" fmla="val -38616"/>
              <a:gd name="adj2" fmla="val 52926"/>
            </a:avLst>
          </a:prstGeom>
          <a:solidFill>
            <a:schemeClr val="bg2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6075" lvl="2" indent="-342900" algn="ctr"/>
            <a:r>
              <a:rPr lang="en-US" sz="2500" b="1" dirty="0">
                <a:solidFill>
                  <a:schemeClr val="tx1"/>
                </a:solidFill>
              </a:rPr>
              <a:t>Got something to say?</a:t>
            </a:r>
            <a:br>
              <a:rPr lang="en-US" sz="2500" b="1">
                <a:solidFill>
                  <a:schemeClr val="tx1"/>
                </a:solidFill>
              </a:rPr>
            </a:br>
            <a:r>
              <a:rPr lang="en-US" sz="2500" b="1" dirty="0">
                <a:solidFill>
                  <a:schemeClr val="tx1"/>
                </a:solidFill>
              </a:rPr>
              <a:t>The comms team wants to know about it! </a:t>
            </a:r>
            <a:endParaRPr lang="en-US" sz="2500" b="1">
              <a:solidFill>
                <a:schemeClr val="tx1"/>
              </a:solidFill>
            </a:endParaRPr>
          </a:p>
          <a:p>
            <a:pPr marL="346075" lvl="2" indent="-342900">
              <a:buFont typeface="Arial" panose="020B0604020202020204" pitchFamily="34" charset="0"/>
              <a:buChar char="•"/>
            </a:pPr>
            <a:r>
              <a:rPr lang="en-US" sz="2500" dirty="0">
                <a:solidFill>
                  <a:schemeClr val="tx1"/>
                </a:solidFill>
              </a:rPr>
              <a:t>Fill out the communications support form</a:t>
            </a:r>
            <a:endParaRPr lang="en-US" sz="2500">
              <a:solidFill>
                <a:schemeClr val="tx1"/>
              </a:solidFill>
            </a:endParaRPr>
          </a:p>
          <a:p>
            <a:pPr marL="346075" lvl="2" indent="-342900">
              <a:buFont typeface="Arial" panose="020B0604020202020204" pitchFamily="34" charset="0"/>
              <a:buChar char="•"/>
            </a:pPr>
            <a:r>
              <a:rPr lang="en-US" sz="2500" dirty="0">
                <a:solidFill>
                  <a:schemeClr val="tx1"/>
                </a:solidFill>
              </a:rPr>
              <a:t>Comms will reach out to work with you on development</a:t>
            </a:r>
            <a:endParaRPr lang="en-US" sz="2500">
              <a:solidFill>
                <a:schemeClr val="tx1"/>
              </a:solidFill>
            </a:endParaRPr>
          </a:p>
          <a:p>
            <a:pPr marL="346075" lvl="2" indent="-342900">
              <a:buFont typeface="Arial" panose="020B0604020202020204" pitchFamily="34" charset="0"/>
              <a:buChar char="•"/>
            </a:pPr>
            <a:r>
              <a:rPr lang="en-US" sz="2500" dirty="0">
                <a:solidFill>
                  <a:schemeClr val="tx1"/>
                </a:solidFill>
              </a:rPr>
              <a:t>Comms will solicit reviews + feedback from stakeholders</a:t>
            </a:r>
            <a:endParaRPr lang="en-US" sz="2500">
              <a:solidFill>
                <a:schemeClr val="tx1"/>
              </a:solidFill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12E6D41B-F4E9-1A2C-DEB4-5F4A4D59FEE7}"/>
              </a:ext>
            </a:extLst>
          </p:cNvPr>
          <p:cNvSpPr txBox="1"/>
          <p:nvPr/>
        </p:nvSpPr>
        <p:spPr>
          <a:xfrm>
            <a:off x="2182822" y="5787066"/>
            <a:ext cx="8239760" cy="646331"/>
          </a:xfrm>
          <a:prstGeom prst="rect">
            <a:avLst/>
          </a:prstGeom>
          <a:solidFill>
            <a:srgbClr val="E8E8E8"/>
          </a:soli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en-US" b="1" dirty="0"/>
              <a:t>Note: </a:t>
            </a:r>
            <a:r>
              <a:rPr lang="en-US" dirty="0"/>
              <a:t>Depending on your manager’s preferences, they may prefer you approach them with any requests before submitting to the comms team. </a:t>
            </a:r>
          </a:p>
        </p:txBody>
      </p:sp>
    </p:spTree>
    <p:extLst>
      <p:ext uri="{BB962C8B-B14F-4D97-AF65-F5344CB8AC3E}">
        <p14:creationId xmlns:p14="http://schemas.microsoft.com/office/powerpoint/2010/main" val="39701555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3" grpId="0"/>
    </p:bldLst>
  </p:timing>
  <p:extLst>
    <p:ext uri="{6950BFC3-D8DA-4A85-94F7-54DA5524770B}">
      <p188:commentRel xmlns:p188="http://schemas.microsoft.com/office/powerpoint/2018/8/main" r:id="rId3"/>
    </p:ext>
  </p:extLs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B9C424-DE75-3C17-9D91-29DDF119E9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NEW! Communications Support Form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BB9C9DD-427D-0D53-DB36-A5F3C7B463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>
                <a:ln>
                  <a:noFill/>
                </a:ln>
                <a:solidFill>
                  <a:srgbClr val="8A8C92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Commonwealth of Massachusetts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F66BAC9-5A2E-67EC-EFBB-6BF42C7181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>
                <a:ln>
                  <a:noFill/>
                </a:ln>
                <a:solidFill>
                  <a:srgbClr val="8A8C92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Confidential: for internal discussion and policy development only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BBCD34E-08CE-84F7-B7EA-1E1AC8A262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8CC35B3-0CC1-4AB5-8A2B-5346EDFFE69A}" type="slidenum">
              <a:rPr kumimoji="0" lang="en-US" sz="1000" b="0" i="0" u="none" strike="noStrike" kern="1200" cap="none" spc="0" normalizeH="0" baseline="0" noProof="0" smtClean="0">
                <a:ln>
                  <a:noFill/>
                </a:ln>
                <a:solidFill>
                  <a:srgbClr val="8A8C92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</a:t>
            </a:fld>
            <a:endParaRPr kumimoji="0" lang="en-US" sz="1000" b="0" i="0" u="none" strike="noStrike" kern="1200" cap="none" spc="0" normalizeH="0" baseline="0" noProof="0">
              <a:ln>
                <a:noFill/>
              </a:ln>
              <a:solidFill>
                <a:srgbClr val="8A8C92"/>
              </a:solidFill>
              <a:effectLst/>
              <a:uLnTx/>
              <a:uFillTx/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pic>
        <p:nvPicPr>
          <p:cNvPr id="8" name="Picture 7" descr="Screen grab BEST Communications form with questions and fields to supply information. Text reads: Please use this form to request support or approval for any BEST-related communications. The comms team will review your request and reach out if we need additional information or to schedule a briefing meeting.  Requestor. Request topic/title. What kind of content do you need support with? Target publish/send date">
            <a:extLst>
              <a:ext uri="{FF2B5EF4-FFF2-40B4-BE49-F238E27FC236}">
                <a16:creationId xmlns:a16="http://schemas.microsoft.com/office/drawing/2014/main" id="{9F16D2A8-2047-7907-9378-1497E4FC38E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0308" y="1564013"/>
            <a:ext cx="5417329" cy="482600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0" name="Picture 9" descr="second half of comms form. Text reads: Target audience(s). What is the goal of this content? Please provide links to any existing content for this request. Additional information. ">
            <a:extLst>
              <a:ext uri="{FF2B5EF4-FFF2-40B4-BE49-F238E27FC236}">
                <a16:creationId xmlns:a16="http://schemas.microsoft.com/office/drawing/2014/main" id="{782CB605-DF78-704D-76B4-D8A512865CE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90321" y="1604494"/>
            <a:ext cx="4627209" cy="476817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2" name="Speech Bubble: Oval 11">
            <a:extLst>
              <a:ext uri="{FF2B5EF4-FFF2-40B4-BE49-F238E27FC236}">
                <a16:creationId xmlns:a16="http://schemas.microsoft.com/office/drawing/2014/main" id="{4C1FF130-A4C8-5600-F2E1-B61DEB042B3E}"/>
              </a:ext>
            </a:extLst>
          </p:cNvPr>
          <p:cNvSpPr/>
          <p:nvPr/>
        </p:nvSpPr>
        <p:spPr>
          <a:xfrm>
            <a:off x="9307630" y="1138065"/>
            <a:ext cx="2809815" cy="1195921"/>
          </a:xfrm>
          <a:prstGeom prst="wedgeEllipseCallout">
            <a:avLst/>
          </a:prstGeom>
          <a:solidFill>
            <a:srgbClr val="21639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bg1"/>
                </a:solidFill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Submit your support request!</a:t>
            </a:r>
            <a:endParaRPr lang="en-US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3294358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">
            <a:extLst>
              <a:ext uri="{FF2B5EF4-FFF2-40B4-BE49-F238E27FC236}">
                <a16:creationId xmlns:a16="http://schemas.microsoft.com/office/drawing/2014/main" id="{7214CCB5-317D-D0E1-3711-64C278130E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4351" y="638281"/>
            <a:ext cx="8438649" cy="619125"/>
          </a:xfrm>
        </p:spPr>
        <p:txBody>
          <a:bodyPr/>
          <a:lstStyle/>
          <a:p>
            <a:r>
              <a:rPr lang="en-US" dirty="0"/>
              <a:t>What’s the status of my request?</a:t>
            </a:r>
          </a:p>
        </p:txBody>
      </p:sp>
      <p:sp>
        <p:nvSpPr>
          <p:cNvPr id="15" name="Text Placeholder 3">
            <a:extLst>
              <a:ext uri="{FF2B5EF4-FFF2-40B4-BE49-F238E27FC236}">
                <a16:creationId xmlns:a16="http://schemas.microsoft.com/office/drawing/2014/main" id="{B2D58714-DFC0-2145-E8FF-B5AF4C348D2C}"/>
              </a:ext>
            </a:extLst>
          </p:cNvPr>
          <p:cNvSpPr>
            <a:spLocks noGrp="1"/>
          </p:cNvSpPr>
          <p:nvPr>
            <p:ph type="body" sz="half" idx="10"/>
          </p:nvPr>
        </p:nvSpPr>
        <p:spPr>
          <a:xfrm>
            <a:off x="409003" y="1312798"/>
            <a:ext cx="9340968" cy="717784"/>
          </a:xfrm>
        </p:spPr>
        <p:txBody>
          <a:bodyPr/>
          <a:lstStyle/>
          <a:p>
            <a:r>
              <a:rPr lang="en-US" dirty="0"/>
              <a:t>Requests feed into a </a:t>
            </a:r>
            <a:r>
              <a:rPr lang="en-US" dirty="0">
                <a:hlinkClick r:id="rId2"/>
              </a:rPr>
              <a:t>MS List</a:t>
            </a:r>
            <a:r>
              <a:rPr lang="en-US" dirty="0"/>
              <a:t> which you’ll have access to. You can see notes, progress, who it’s been assigned to, and create filtered views to see only your requests. 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C73D804-60D5-B54F-E10A-B52B3107887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505325" y="6586283"/>
            <a:ext cx="3124203" cy="170280"/>
          </a:xfrm>
        </p:spPr>
        <p:txBody>
          <a:bodyPr anchor="ctr">
            <a:normAutofit/>
          </a:bodyPr>
          <a:lstStyle/>
          <a:p>
            <a:pPr marL="0" marR="0" lvl="0" indent="0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00" b="0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</a:rPr>
              <a:t>Commonwealth of Massachusetts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356417F-74AE-3F51-DFA6-4709FBA4EC3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629528" y="6592546"/>
            <a:ext cx="5029199" cy="164016"/>
          </a:xfrm>
        </p:spPr>
        <p:txBody>
          <a:bodyPr anchor="ctr">
            <a:normAutofit/>
          </a:bodyPr>
          <a:lstStyle/>
          <a:p>
            <a:pPr marL="0" marR="0" lvl="0" indent="0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00" b="0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</a:rPr>
              <a:t>Confidential: for internal discussion and policy development only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9384545-092C-B1A2-7EC7-77381BA5D98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58727" y="6586282"/>
            <a:ext cx="3023935" cy="170280"/>
          </a:xfrm>
        </p:spPr>
        <p:txBody>
          <a:bodyPr anchor="ctr">
            <a:normAutofit/>
          </a:bodyPr>
          <a:lstStyle/>
          <a:p>
            <a:pPr marL="0" marR="0" lvl="0" indent="0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fld id="{F8CC35B3-0CC1-4AB5-8A2B-5346EDFFE69A}" type="slidenum">
              <a:rPr kumimoji="0" lang="en-US" sz="500" b="0" i="0" u="none" strike="noStrike" kern="1200" cap="none" spc="0" normalizeH="0" baseline="0" noProof="0" smtClean="0">
                <a:ln>
                  <a:noFill/>
                </a:ln>
                <a:effectLst/>
                <a:uLnTx/>
                <a:uFillTx/>
              </a:rPr>
              <a:pPr marL="0" marR="0" lvl="0" indent="0" defTabSz="914400" rtl="0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t>18</a:t>
            </a:fld>
            <a:endParaRPr kumimoji="0" lang="en-US" sz="500" b="0" i="0" u="none" strike="noStrike" kern="1200" cap="none" spc="0" normalizeH="0" baseline="0" noProof="0">
              <a:ln>
                <a:noFill/>
              </a:ln>
              <a:effectLst/>
              <a:uLnTx/>
              <a:uFillTx/>
            </a:endParaRPr>
          </a:p>
        </p:txBody>
      </p:sp>
      <p:pic>
        <p:nvPicPr>
          <p:cNvPr id="10" name="Picture 9" descr="Screen grab of Microsoft List with communications projects showing status, due dates, and key stakeholders.">
            <a:extLst>
              <a:ext uri="{FF2B5EF4-FFF2-40B4-BE49-F238E27FC236}">
                <a16:creationId xmlns:a16="http://schemas.microsoft.com/office/drawing/2014/main" id="{78DC08A9-5190-E430-FDF1-FF0E4FE7AA2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2861" y="2030582"/>
            <a:ext cx="9492616" cy="431482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419657710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87A6A1-7671-F13E-4E9B-0853FA4B5C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5325" y="536968"/>
            <a:ext cx="11177337" cy="816806"/>
          </a:xfrm>
        </p:spPr>
        <p:txBody>
          <a:bodyPr/>
          <a:lstStyle/>
          <a:p>
            <a:r>
              <a:rPr lang="en-US" dirty="0"/>
              <a:t>Comms Workflow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28059A3-2484-63B6-EE15-B952E188DAE4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>
                <a:ln>
                  <a:noFill/>
                </a:ln>
                <a:solidFill>
                  <a:srgbClr val="8A8C92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Commonwealth of Massachusetts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8C8F7B3-0BA4-A11A-5B72-6080CE31DDC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>
                <a:ln>
                  <a:noFill/>
                </a:ln>
                <a:solidFill>
                  <a:srgbClr val="8A8C92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Confidential: for internal discussion and policy development only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B9E31B4-AB55-41CF-23B5-97ECC6EC3F5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8CC35B3-0CC1-4AB5-8A2B-5346EDFFE69A}" type="slidenum">
              <a:rPr kumimoji="0" lang="en-US" sz="1000" b="0" i="0" u="none" strike="noStrike" kern="1200" cap="none" spc="0" normalizeH="0" baseline="0" noProof="0" smtClean="0">
                <a:ln>
                  <a:noFill/>
                </a:ln>
                <a:solidFill>
                  <a:srgbClr val="8A8C92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19</a:t>
            </a:fld>
            <a:endParaRPr kumimoji="0" lang="en-US" sz="1000" b="0" i="0" u="none" strike="noStrike" kern="1200" cap="none" spc="0" normalizeH="0" baseline="0" noProof="0">
              <a:ln>
                <a:noFill/>
              </a:ln>
              <a:solidFill>
                <a:srgbClr val="8A8C92"/>
              </a:solidFill>
              <a:effectLst/>
              <a:uLnTx/>
              <a:uFillTx/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pic>
        <p:nvPicPr>
          <p:cNvPr id="1026" name="Picture 2" descr="Swimlane workflow graphic depicting potential communications stakeholders and responsibilities. ">
            <a:extLst>
              <a:ext uri="{FF2B5EF4-FFF2-40B4-BE49-F238E27FC236}">
                <a16:creationId xmlns:a16="http://schemas.microsoft.com/office/drawing/2014/main" id="{62AAB417-FBDD-FD4B-5C57-B18EABD49638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5325" y="1276613"/>
            <a:ext cx="6688294" cy="5170888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6BA13326-F5BF-55E6-5C4C-A34CC1352829}"/>
              </a:ext>
            </a:extLst>
          </p:cNvPr>
          <p:cNvSpPr txBox="1"/>
          <p:nvPr/>
        </p:nvSpPr>
        <p:spPr>
          <a:xfrm>
            <a:off x="7335922" y="2164080"/>
            <a:ext cx="4504622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The BEST Communications team will offer high-touch support and shepherd content through </a:t>
            </a:r>
            <a:r>
              <a:rPr lang="en-US" sz="28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hlinkClick r:id="rId3"/>
              </a:rPr>
              <a:t>the approval process.</a:t>
            </a:r>
            <a:endParaRPr lang="en-US" sz="28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8496270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E0D003-8B83-412A-4329-431FC38108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/>
              <a:t>Comms </a:t>
            </a:r>
            <a:r>
              <a:rPr lang="en-US" dirty="0"/>
              <a:t>Timelines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547BC3C-11FC-AC00-DA3C-A815D86E7E8A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>
                <a:ln>
                  <a:noFill/>
                </a:ln>
                <a:solidFill>
                  <a:srgbClr val="8A8C92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Commonwealth of Massachusetts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8C94080-207E-ED69-25A4-0AB7E2F6C1A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>
                <a:ln>
                  <a:noFill/>
                </a:ln>
                <a:solidFill>
                  <a:srgbClr val="8A8C92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Confidential: for internal discussion and policy development only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9498FF3-51C2-9C13-2F71-A7BCD86A8E7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8CC35B3-0CC1-4AB5-8A2B-5346EDFFE69A}" type="slidenum">
              <a:rPr kumimoji="0" lang="en-US" sz="1000" b="0" i="0" u="none" strike="noStrike" kern="1200" cap="none" spc="0" normalizeH="0" baseline="0" noProof="0" smtClean="0">
                <a:ln>
                  <a:noFill/>
                </a:ln>
                <a:solidFill>
                  <a:srgbClr val="8A8C92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</a:t>
            </a:fld>
            <a:endParaRPr kumimoji="0" lang="en-US" sz="1000" b="0" i="0" u="none" strike="noStrike" kern="1200" cap="none" spc="0" normalizeH="0" baseline="0" noProof="0">
              <a:ln>
                <a:noFill/>
              </a:ln>
              <a:solidFill>
                <a:srgbClr val="8A8C92"/>
              </a:solidFill>
              <a:effectLst/>
              <a:uLnTx/>
              <a:uFillTx/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graphicFrame>
        <p:nvGraphicFramePr>
          <p:cNvPr id="11" name="Table 7">
            <a:extLst>
              <a:ext uri="{FF2B5EF4-FFF2-40B4-BE49-F238E27FC236}">
                <a16:creationId xmlns:a16="http://schemas.microsoft.com/office/drawing/2014/main" id="{8F1DDCF1-DF43-39AF-A0F4-ECDB02668D2C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631073950"/>
              </p:ext>
            </p:extLst>
          </p:nvPr>
        </p:nvGraphicFramePr>
        <p:xfrm>
          <a:off x="642256" y="1513267"/>
          <a:ext cx="11040406" cy="3433887"/>
        </p:xfrm>
        <a:graphic>
          <a:graphicData uri="http://schemas.openxmlformats.org/drawingml/2006/table">
            <a:tbl>
              <a:tblPr firstRow="1" bandRow="1"/>
              <a:tblGrid>
                <a:gridCol w="5229451">
                  <a:extLst>
                    <a:ext uri="{9D8B030D-6E8A-4147-A177-3AD203B41FA5}">
                      <a16:colId xmlns:a16="http://schemas.microsoft.com/office/drawing/2014/main" val="3433423843"/>
                    </a:ext>
                  </a:extLst>
                </a:gridCol>
                <a:gridCol w="5810955">
                  <a:extLst>
                    <a:ext uri="{9D8B030D-6E8A-4147-A177-3AD203B41FA5}">
                      <a16:colId xmlns:a16="http://schemas.microsoft.com/office/drawing/2014/main" val="1160401872"/>
                    </a:ext>
                  </a:extLst>
                </a:gridCol>
              </a:tblGrid>
              <a:tr h="624342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Lato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Lato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Lato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Lato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Lato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Lato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Lato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Lato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Lato"/>
                        </a:defRPr>
                      </a:lvl9pPr>
                    </a:lstStyle>
                    <a:p>
                      <a:pPr algn="ctr"/>
                      <a:r>
                        <a:rPr lang="en-US" sz="2000" dirty="0">
                          <a:solidFill>
                            <a:srgbClr val="0C2340"/>
                          </a:solidFill>
                          <a:latin typeface="+mj-lt"/>
                        </a:rPr>
                        <a:t>Content Type 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3D5EB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Lato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Lato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Lato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Lato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Lato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Lato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Lato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Lato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Lato"/>
                        </a:defRPr>
                      </a:lvl9pPr>
                    </a:lstStyle>
                    <a:p>
                      <a:pPr algn="ctr"/>
                      <a:r>
                        <a:rPr lang="en-US" sz="2000" dirty="0">
                          <a:solidFill>
                            <a:srgbClr val="0C2340"/>
                          </a:solidFill>
                          <a:latin typeface="+mj-lt"/>
                        </a:rPr>
                        <a:t>Recommended Lead Time 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3D5E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15904781"/>
                  </a:ext>
                </a:extLst>
              </a:tr>
              <a:tr h="561909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Lato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Lato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Lato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Lato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Lato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Lato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Lato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Lato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Lato"/>
                        </a:defRPr>
                      </a:lvl9pPr>
                    </a:lstStyle>
                    <a:p>
                      <a:pPr marL="0" algn="l" defTabSz="914400" rtl="0" eaLnBrk="1" latinLnBrk="0" hangingPunct="1"/>
                      <a:r>
                        <a:rPr lang="en-US" sz="18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Email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C2340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Lato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Lato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Lato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Lato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Lato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Lato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Lato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Lato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Lato"/>
                        </a:defRPr>
                      </a:lvl9pPr>
                    </a:lstStyle>
                    <a:p>
                      <a:pPr marL="0" algn="l" defTabSz="914400" rtl="0" eaLnBrk="1" latinLnBrk="0" hangingPunct="1"/>
                      <a:r>
                        <a:rPr lang="en-US" sz="18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2 business days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C2340">
                        <a:tint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84096696"/>
                  </a:ext>
                </a:extLst>
              </a:tr>
              <a:tr h="561909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Lato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Lato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Lato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Lato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Lato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Lato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Lato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Lato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Lato"/>
                        </a:defRPr>
                      </a:lvl9pPr>
                    </a:lstStyle>
                    <a:p>
                      <a:pPr marL="0" algn="l" defTabSz="914400" rtl="0" eaLnBrk="1" latinLnBrk="0" hangingPunct="1"/>
                      <a:r>
                        <a:rPr lang="en-US" sz="18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Slide Deck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CF2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Lato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Lato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Lato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Lato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Lato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Lato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Lato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Lato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Lato"/>
                        </a:defRPr>
                      </a:lvl9pPr>
                    </a:lstStyle>
                    <a:p>
                      <a:pPr marL="0" algn="l" defTabSz="914400" rtl="0" eaLnBrk="1" latinLnBrk="0" hangingPunct="1"/>
                      <a:r>
                        <a:rPr lang="en-US" sz="18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5-8  business days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C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53175337"/>
                  </a:ext>
                </a:extLst>
              </a:tr>
              <a:tr h="561909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Lato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Lato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Lato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Lato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Lato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Lato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Lato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Lato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Lato"/>
                        </a:defRPr>
                      </a:lvl9pPr>
                    </a:lstStyle>
                    <a:p>
                      <a:pPr marL="0" algn="l" defTabSz="914400" rtl="0" eaLnBrk="1" latinLnBrk="0" hangingPunct="1"/>
                      <a:r>
                        <a:rPr lang="en-US" sz="18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Communications Packet for Upcoming Activity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C2340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Lato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Lato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Lato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Lato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Lato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Lato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Lato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Lato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Lato"/>
                        </a:defRPr>
                      </a:lvl9pPr>
                    </a:lstStyle>
                    <a:p>
                      <a:pPr marL="0" algn="l" defTabSz="914400" rtl="0" eaLnBrk="1" latinLnBrk="0" hangingPunct="1"/>
                      <a:r>
                        <a:rPr lang="en-US" sz="18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4-8 business days initial draft, ~10-15 days total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C2340">
                        <a:tint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38237502"/>
                  </a:ext>
                </a:extLst>
              </a:tr>
              <a:tr h="561909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Lato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Lato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Lato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Lato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Lato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Lato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Lato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Lato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Lato"/>
                        </a:defRPr>
                      </a:lvl9pPr>
                    </a:lstStyle>
                    <a:p>
                      <a:pPr marL="0" algn="l" defTabSz="914400" rtl="0" eaLnBrk="1" latinLnBrk="0" hangingPunct="1"/>
                      <a:r>
                        <a:rPr lang="en-US" sz="18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SharePoint Content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CF2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Lato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Lato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Lato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Lato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Lato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Lato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Lato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Lato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Lato"/>
                        </a:defRPr>
                      </a:lvl9pPr>
                    </a:lstStyle>
                    <a:p>
                      <a:pPr marL="0" algn="l" defTabSz="914400" rtl="0" eaLnBrk="1" latinLnBrk="0" hangingPunct="1"/>
                      <a:r>
                        <a:rPr lang="en-US" sz="18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2-3 business days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C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21921432"/>
                  </a:ext>
                </a:extLst>
              </a:tr>
              <a:tr h="561909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Lato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Lato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Lato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Lato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Lato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Lato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Lato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Lato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Lato"/>
                        </a:defRPr>
                      </a:lvl9pPr>
                    </a:lstStyle>
                    <a:p>
                      <a:pPr rtl="0" fontAlgn="base"/>
                      <a:r>
                        <a:rPr lang="en-US" sz="1800" b="0" i="0" strike="noStrike" kern="1200" baseline="0" dirty="0">
                          <a:solidFill>
                            <a:srgbClr val="0C234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Web Copy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C2340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Lato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Lato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Lato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Lato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Lato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Lato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Lato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Lato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Lato"/>
                        </a:defRPr>
                      </a:lvl9pPr>
                    </a:lstStyle>
                    <a:p>
                      <a:pPr marL="0" algn="l" defTabSz="914400" rtl="0" eaLnBrk="1" latinLnBrk="0" hangingPunct="1"/>
                      <a:r>
                        <a:rPr lang="en-US" sz="1800" strike="noStrike" kern="1200" baseline="0" dirty="0">
                          <a:solidFill>
                            <a:srgbClr val="0C2340"/>
                          </a:solidFill>
                          <a:latin typeface="+mn-lt"/>
                          <a:ea typeface="+mn-ea"/>
                          <a:cs typeface="+mn-cs"/>
                        </a:rPr>
                        <a:t>3-5 business days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C2340">
                        <a:tint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67882416"/>
                  </a:ext>
                </a:extLst>
              </a:tr>
            </a:tbl>
          </a:graphicData>
        </a:graphic>
      </p:graphicFrame>
      <p:sp>
        <p:nvSpPr>
          <p:cNvPr id="12" name="TextBox 11">
            <a:extLst>
              <a:ext uri="{FF2B5EF4-FFF2-40B4-BE49-F238E27FC236}">
                <a16:creationId xmlns:a16="http://schemas.microsoft.com/office/drawing/2014/main" id="{85351FBD-3118-C58C-1A36-28AA66B10A35}"/>
              </a:ext>
            </a:extLst>
          </p:cNvPr>
          <p:cNvSpPr txBox="1"/>
          <p:nvPr/>
        </p:nvSpPr>
        <p:spPr>
          <a:xfrm>
            <a:off x="505325" y="5198155"/>
            <a:ext cx="1106976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Please note</a:t>
            </a:r>
            <a:r>
              <a:rPr lang="en-US" dirty="0"/>
              <a:t>: </a:t>
            </a:r>
            <a:r>
              <a:rPr lang="en-US" i="1" dirty="0"/>
              <a:t>The above timelines are estimates and may vary depending on request volume and business needs. The comms team will work with you to establish a timeline for reviews and feedback when you submit your request.</a:t>
            </a:r>
          </a:p>
        </p:txBody>
      </p:sp>
    </p:spTree>
    <p:extLst>
      <p:ext uri="{BB962C8B-B14F-4D97-AF65-F5344CB8AC3E}">
        <p14:creationId xmlns:p14="http://schemas.microsoft.com/office/powerpoint/2010/main" val="194176998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AEA2A6-E271-D9D2-251A-659F888942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</a:t>
            </a:r>
            <a:r>
              <a:rPr lang="en-US"/>
              <a:t>&amp;</a:t>
            </a:r>
            <a:r>
              <a:rPr lang="en-US" dirty="0"/>
              <a:t>As (FAQs if you must…) for now: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5893588-FF0A-7FE8-97B4-A787E7548D0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05325" y="1468074"/>
            <a:ext cx="9848349" cy="5118208"/>
          </a:xfrm>
        </p:spPr>
        <p:txBody>
          <a:bodyPr/>
          <a:lstStyle/>
          <a:p>
            <a:pPr marL="0" indent="0">
              <a:buNone/>
            </a:pPr>
            <a:r>
              <a:rPr lang="en-US" b="1" dirty="0"/>
              <a:t>When you get a program-level question from an external stakeholder:</a:t>
            </a:r>
          </a:p>
          <a:p>
            <a:pPr marL="457200" indent="-457200">
              <a:buSzPct val="100000"/>
              <a:buFont typeface="Wingdings 3" panose="05040102010807070707" pitchFamily="18" charset="2"/>
              <a:buAutoNum type="arabicPeriod"/>
            </a:pPr>
            <a:r>
              <a:rPr lang="en-US" dirty="0"/>
              <a:t>Acknowledge receipt and thank the sender for their question.</a:t>
            </a:r>
            <a:r>
              <a:rPr lang="en-US" b="1" dirty="0"/>
              <a:t> </a:t>
            </a:r>
            <a:br>
              <a:rPr lang="en-US" b="1" dirty="0"/>
            </a:br>
            <a:r>
              <a:rPr lang="en-US" sz="1800" b="0" i="1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Thank you for your question(s). We will work with the team and get back to you shortly.</a:t>
            </a:r>
            <a:r>
              <a:rPr lang="en-US" sz="20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 </a:t>
            </a:r>
            <a:endParaRPr lang="en-US" dirty="0"/>
          </a:p>
          <a:p>
            <a:pPr marL="457200" indent="-457200">
              <a:buSzPct val="100000"/>
              <a:buAutoNum type="arabicPeriod"/>
            </a:pPr>
            <a:r>
              <a:rPr lang="en-US" dirty="0"/>
              <a:t>Forward to Comms, Team Lead, and Transformation_PMO. </a:t>
            </a:r>
            <a:br>
              <a:rPr lang="en-US" dirty="0"/>
            </a:br>
            <a:r>
              <a:rPr lang="en-US" dirty="0"/>
              <a:t>(You may draft a response if you would like but you don’t have to!)</a:t>
            </a:r>
          </a:p>
          <a:p>
            <a:pPr marL="457200" indent="-457200">
              <a:buSzPct val="100000"/>
              <a:buAutoNum type="arabicPeriod"/>
            </a:pPr>
            <a:r>
              <a:rPr lang="en-US" dirty="0"/>
              <a:t>Comms will forward the question to the appropriate PMO lead(s) to review.</a:t>
            </a:r>
          </a:p>
          <a:p>
            <a:pPr marL="457200" indent="-457200">
              <a:buSzPct val="100000"/>
              <a:buAutoNum type="arabicPeriod"/>
            </a:pPr>
            <a:r>
              <a:rPr lang="en-US" dirty="0"/>
              <a:t>PMO leads complete review/provide feedback.</a:t>
            </a:r>
          </a:p>
          <a:p>
            <a:pPr marL="457200" indent="-457200">
              <a:buSzPct val="100000"/>
              <a:buAutoNum type="arabicPeriod"/>
            </a:pPr>
            <a:r>
              <a:rPr lang="en-US" dirty="0"/>
              <a:t>Comms notifies original question recipient of approved answer.</a:t>
            </a:r>
          </a:p>
          <a:p>
            <a:pPr marL="457200" indent="-457200">
              <a:buSzPct val="100000"/>
              <a:buAutoNum type="arabicPeriod"/>
            </a:pPr>
            <a:r>
              <a:rPr lang="en-US" dirty="0"/>
              <a:t>BEST Team remember who received the initial question sends the approved response and copies their Team Lead, Comms, and Transformation_PMO</a:t>
            </a:r>
          </a:p>
          <a:p>
            <a:pPr marL="457200" indent="-457200">
              <a:buAutoNum type="arabicPeriod"/>
            </a:pPr>
            <a:endParaRPr lang="en-US" dirty="0"/>
          </a:p>
          <a:p>
            <a:pPr marL="230188" lvl="1" indent="0">
              <a:buNone/>
            </a:pPr>
            <a:r>
              <a:rPr lang="en-US" sz="1800" b="0" i="1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	</a:t>
            </a:r>
            <a:endParaRPr lang="en-US" sz="1800" b="0" i="0" dirty="0">
              <a:solidFill>
                <a:srgbClr val="000000"/>
              </a:solidFill>
              <a:effectLst/>
              <a:latin typeface="Open Sans" panose="020B0606030504020204" pitchFamily="34" charset="0"/>
            </a:endParaRP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4826442-2C52-EF02-F7B0-FAD7427D4796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>
                <a:ln>
                  <a:noFill/>
                </a:ln>
                <a:solidFill>
                  <a:srgbClr val="8A8C92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Commonwealth of Massachusetts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E7499A4-F6D5-7322-AADF-2934C3DF342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>
                <a:ln>
                  <a:noFill/>
                </a:ln>
                <a:solidFill>
                  <a:srgbClr val="8A8C92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Confidential: for internal discussion and policy development only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9FEA238-C937-9648-DA71-5CB61311246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8CC35B3-0CC1-4AB5-8A2B-5346EDFFE69A}" type="slidenum">
              <a:rPr kumimoji="0" lang="en-US" sz="1000" b="0" i="0" u="none" strike="noStrike" kern="1200" cap="none" spc="0" normalizeH="0" baseline="0" noProof="0" smtClean="0">
                <a:ln>
                  <a:noFill/>
                </a:ln>
                <a:solidFill>
                  <a:srgbClr val="8A8C92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21</a:t>
            </a:fld>
            <a:endParaRPr kumimoji="0" lang="en-US" sz="1000" b="0" i="0" u="none" strike="noStrike" kern="1200" cap="none" spc="0" normalizeH="0" baseline="0" noProof="0">
              <a:ln>
                <a:noFill/>
              </a:ln>
              <a:solidFill>
                <a:srgbClr val="8A8C92"/>
              </a:solidFill>
              <a:effectLst/>
              <a:uLnTx/>
              <a:uFillTx/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1012706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50BCF1-447E-E8A9-E3ED-D90A0D3F74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5326" y="651268"/>
            <a:ext cx="11201400" cy="816806"/>
          </a:xfrm>
        </p:spPr>
        <p:txBody>
          <a:bodyPr anchor="ctr">
            <a:normAutofit/>
          </a:bodyPr>
          <a:lstStyle/>
          <a:p>
            <a:r>
              <a:rPr lang="en-US" dirty="0"/>
              <a:t>SNEAK PREVIEW</a:t>
            </a:r>
            <a:r>
              <a:rPr lang="en-US"/>
              <a:t>! </a:t>
            </a:r>
            <a:r>
              <a:rPr lang="en-US" dirty="0"/>
              <a:t>Q</a:t>
            </a:r>
            <a:r>
              <a:rPr lang="en-US"/>
              <a:t>&amp;</a:t>
            </a:r>
            <a:r>
              <a:rPr lang="en-US" dirty="0"/>
              <a:t>A</a:t>
            </a:r>
            <a:r>
              <a:rPr lang="en-US" sz="3200"/>
              <a:t>* Tracker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69304E5-8446-B3D7-57E8-5B4056D0E0C0}"/>
              </a:ext>
            </a:extLst>
          </p:cNvPr>
          <p:cNvSpPr>
            <a:spLocks noGrp="1"/>
          </p:cNvSpPr>
          <p:nvPr>
            <p:ph sz="half" idx="10"/>
          </p:nvPr>
        </p:nvSpPr>
        <p:spPr>
          <a:xfrm>
            <a:off x="6248404" y="1468074"/>
            <a:ext cx="5534526" cy="5118207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en-US" sz="1800"/>
              <a:t>One component of the overall Program communications flow!</a:t>
            </a:r>
          </a:p>
          <a:p>
            <a:pPr>
              <a:lnSpc>
                <a:spcPct val="100000"/>
              </a:lnSpc>
            </a:pPr>
            <a:r>
              <a:rPr lang="en-US" sz="1800"/>
              <a:t>Still working through how to rollout and fully operationalize this process</a:t>
            </a:r>
          </a:p>
          <a:p>
            <a:pPr>
              <a:lnSpc>
                <a:spcPct val="100000"/>
              </a:lnSpc>
            </a:pPr>
            <a:r>
              <a:rPr lang="en-US" sz="1800" b="1"/>
              <a:t>Overview</a:t>
            </a:r>
          </a:p>
          <a:p>
            <a:pPr lvl="1">
              <a:lnSpc>
                <a:spcPct val="100000"/>
              </a:lnSpc>
              <a:buSzPct val="80000"/>
            </a:pPr>
            <a:r>
              <a:rPr lang="en-US" sz="1800"/>
              <a:t>Comprehensive database of questions &amp; answers gathered from various sources (e.g., working groups, CAN sessions, individual meetings)</a:t>
            </a:r>
          </a:p>
          <a:p>
            <a:pPr lvl="1">
              <a:lnSpc>
                <a:spcPct val="100000"/>
              </a:lnSpc>
              <a:buSzPct val="80000"/>
            </a:pPr>
            <a:r>
              <a:rPr lang="en-US" sz="1800"/>
              <a:t>BEST PMO Workstreams will use:</a:t>
            </a:r>
          </a:p>
          <a:p>
            <a:pPr lvl="2">
              <a:lnSpc>
                <a:spcPct val="100000"/>
              </a:lnSpc>
              <a:buSzPct val="80000"/>
            </a:pPr>
            <a:r>
              <a:rPr lang="en-US"/>
              <a:t>As</a:t>
            </a:r>
            <a:r>
              <a:rPr lang="en-US" dirty="0"/>
              <a:t> “one source of truth” </a:t>
            </a:r>
            <a:r>
              <a:rPr lang="en-US"/>
              <a:t> - single repository of questions &amp; answers</a:t>
            </a:r>
          </a:p>
          <a:p>
            <a:pPr lvl="2">
              <a:lnSpc>
                <a:spcPct val="100000"/>
              </a:lnSpc>
              <a:buSzPct val="80000"/>
            </a:pPr>
            <a:r>
              <a:rPr lang="en-US"/>
              <a:t>Q&amp;A </a:t>
            </a:r>
            <a:r>
              <a:rPr lang="en-US" dirty="0"/>
              <a:t>across </a:t>
            </a:r>
            <a:r>
              <a:rPr lang="en-US"/>
              <a:t>workstreams</a:t>
            </a:r>
          </a:p>
          <a:p>
            <a:pPr lvl="2">
              <a:lnSpc>
                <a:spcPct val="100000"/>
              </a:lnSpc>
              <a:buSzPct val="80000"/>
            </a:pPr>
            <a:r>
              <a:rPr lang="en-US"/>
              <a:t>View status – draft vs. approved response, posted to website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1E76384-FE94-8F70-FD46-04EC84ECBAC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505325" y="6586283"/>
            <a:ext cx="3124203" cy="170280"/>
          </a:xfrm>
        </p:spPr>
        <p:txBody>
          <a:bodyPr anchor="ctr">
            <a:normAutofit/>
          </a:bodyPr>
          <a:lstStyle/>
          <a:p>
            <a:pPr marL="0" marR="0" lvl="0" indent="0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00" b="0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</a:rPr>
              <a:t>Commonwealth of Massachusetts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D2C0B14-4A70-1273-A103-6E85913F059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629528" y="6592546"/>
            <a:ext cx="5029199" cy="164016"/>
          </a:xfrm>
        </p:spPr>
        <p:txBody>
          <a:bodyPr anchor="ctr">
            <a:normAutofit/>
          </a:bodyPr>
          <a:lstStyle/>
          <a:p>
            <a:pPr marL="0" marR="0" lvl="0" indent="0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</a:rPr>
              <a:t>Confidential: for internal discussion and policy development only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3DFD1EA-53CB-6A65-3982-B83B53144DA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58727" y="6586282"/>
            <a:ext cx="3023935" cy="170280"/>
          </a:xfrm>
        </p:spPr>
        <p:txBody>
          <a:bodyPr anchor="ctr">
            <a:normAutofit/>
          </a:bodyPr>
          <a:lstStyle/>
          <a:p>
            <a:pPr marL="0" marR="0" lvl="0" indent="0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fld id="{F8CC35B3-0CC1-4AB5-8A2B-5346EDFFE69A}" type="slidenum">
              <a:rPr kumimoji="0" lang="en-US" sz="500" b="0" i="0" u="none" strike="noStrike" kern="1200" cap="none" spc="0" normalizeH="0" baseline="0" noProof="0" smtClean="0">
                <a:ln>
                  <a:noFill/>
                </a:ln>
                <a:effectLst/>
                <a:uLnTx/>
                <a:uFillTx/>
              </a:rPr>
              <a:pPr marL="0" marR="0" lvl="0" indent="0" defTabSz="914400" rtl="0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t>22</a:t>
            </a:fld>
            <a:endParaRPr kumimoji="0" lang="en-US" sz="500" b="0" i="0" u="none" strike="noStrike" kern="1200" cap="none" spc="0" normalizeH="0" baseline="0" noProof="0">
              <a:ln>
                <a:noFill/>
              </a:ln>
              <a:effectLst/>
              <a:uLnTx/>
              <a:uFillTx/>
            </a:endParaRPr>
          </a:p>
        </p:txBody>
      </p:sp>
      <p:grpSp>
        <p:nvGrpSpPr>
          <p:cNvPr id="10" name="Group 9" descr="Screen grab of microsoft list Q+A approval tracker with caution sign overlayed.">
            <a:extLst>
              <a:ext uri="{FF2B5EF4-FFF2-40B4-BE49-F238E27FC236}">
                <a16:creationId xmlns:a16="http://schemas.microsoft.com/office/drawing/2014/main" id="{D77BE748-DF2A-B5E3-9723-FADFA6DB2C09}"/>
              </a:ext>
            </a:extLst>
          </p:cNvPr>
          <p:cNvGrpSpPr/>
          <p:nvPr/>
        </p:nvGrpSpPr>
        <p:grpSpPr>
          <a:xfrm>
            <a:off x="190949" y="2024430"/>
            <a:ext cx="5905051" cy="3380639"/>
            <a:chOff x="190949" y="2024430"/>
            <a:chExt cx="5905051" cy="3380639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pic>
          <p:nvPicPr>
            <p:cNvPr id="1026" name="Picture 2" descr="A screenshot of a computer&#10;&#10;Description automatically generated">
              <a:extLst>
                <a:ext uri="{FF2B5EF4-FFF2-40B4-BE49-F238E27FC236}">
                  <a16:creationId xmlns:a16="http://schemas.microsoft.com/office/drawing/2014/main" id="{215DC7C1-B67B-1A56-A046-6863F1DB898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190949" y="2024430"/>
              <a:ext cx="5905051" cy="3380639"/>
            </a:xfrm>
            <a:prstGeom prst="rect">
              <a:avLst/>
            </a:prstGeom>
            <a:solidFill>
              <a:srgbClr val="FFFFFF"/>
            </a:solidFill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8" name="Graphic 7" descr="Warning outline">
              <a:extLst>
                <a:ext uri="{FF2B5EF4-FFF2-40B4-BE49-F238E27FC236}">
                  <a16:creationId xmlns:a16="http://schemas.microsoft.com/office/drawing/2014/main" id="{635DCFB9-2891-3084-8341-1D9EBCB1F82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1838324" y="2662236"/>
              <a:ext cx="2105025" cy="2105025"/>
            </a:xfrm>
            <a:prstGeom prst="rect">
              <a:avLst/>
            </a:prstGeom>
          </p:spPr>
        </p:pic>
      </p:grpSp>
      <p:sp>
        <p:nvSpPr>
          <p:cNvPr id="9" name="TextBox 8">
            <a:extLst>
              <a:ext uri="{FF2B5EF4-FFF2-40B4-BE49-F238E27FC236}">
                <a16:creationId xmlns:a16="http://schemas.microsoft.com/office/drawing/2014/main" id="{EFC29334-7F77-4A04-3E8D-99F16FCCCC49}"/>
              </a:ext>
            </a:extLst>
          </p:cNvPr>
          <p:cNvSpPr txBox="1"/>
          <p:nvPr/>
        </p:nvSpPr>
        <p:spPr>
          <a:xfrm>
            <a:off x="1428497" y="1555911"/>
            <a:ext cx="30006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UNDER CONSTRUCTION!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FE8CFA1-2DCF-6F2D-C175-6273BBBEDB4C}"/>
              </a:ext>
            </a:extLst>
          </p:cNvPr>
          <p:cNvSpPr txBox="1"/>
          <p:nvPr/>
        </p:nvSpPr>
        <p:spPr>
          <a:xfrm>
            <a:off x="10104448" y="875005"/>
            <a:ext cx="199983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/>
              <a:t>*</a:t>
            </a:r>
            <a:r>
              <a:rPr lang="en-US" i="1"/>
              <a:t>Formerly FAQ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559054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7C25452-786B-50FD-6C1E-53046C7BA4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0D4FD94-39D8-3344-BD07-801ECB308CF3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>
                <a:ln>
                  <a:noFill/>
                </a:ln>
                <a:solidFill>
                  <a:srgbClr val="8A8C92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Commonwealth of Massachusetts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1A6129D-9961-5EBA-0E0F-6C7A6133D04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>
                <a:ln>
                  <a:noFill/>
                </a:ln>
                <a:solidFill>
                  <a:srgbClr val="8A8C92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Confidential: for internal discussion and policy development only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847BE67-EC23-1D31-C584-29337774A94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8CC35B3-0CC1-4AB5-8A2B-5346EDFFE69A}" type="slidenum">
              <a:rPr kumimoji="0" lang="en-US" sz="1000" b="0" i="0" u="none" strike="noStrike" kern="1200" cap="none" spc="0" normalizeH="0" baseline="0" noProof="0" smtClean="0">
                <a:ln>
                  <a:noFill/>
                </a:ln>
                <a:solidFill>
                  <a:srgbClr val="8A8C92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23</a:t>
            </a:fld>
            <a:endParaRPr kumimoji="0" lang="en-US" sz="1000" b="0" i="0" u="none" strike="noStrike" kern="1200" cap="none" spc="0" normalizeH="0" baseline="0" noProof="0">
              <a:ln>
                <a:noFill/>
              </a:ln>
              <a:solidFill>
                <a:srgbClr val="8A8C92"/>
              </a:solidFill>
              <a:effectLst/>
              <a:uLnTx/>
              <a:uFillTx/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graphicFrame>
        <p:nvGraphicFramePr>
          <p:cNvPr id="10" name="Table 7">
            <a:extLst>
              <a:ext uri="{FF2B5EF4-FFF2-40B4-BE49-F238E27FC236}">
                <a16:creationId xmlns:a16="http://schemas.microsoft.com/office/drawing/2014/main" id="{CF0B71FA-E47A-B010-0ED4-7A93D9E6FF15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691746039"/>
              </p:ext>
            </p:extLst>
          </p:nvPr>
        </p:nvGraphicFramePr>
        <p:xfrm>
          <a:off x="791530" y="1325196"/>
          <a:ext cx="10705193" cy="4881063"/>
        </p:xfrm>
        <a:graphic>
          <a:graphicData uri="http://schemas.openxmlformats.org/drawingml/2006/table">
            <a:tbl>
              <a:tblPr firstRow="1" bandRow="1"/>
              <a:tblGrid>
                <a:gridCol w="3770239">
                  <a:extLst>
                    <a:ext uri="{9D8B030D-6E8A-4147-A177-3AD203B41FA5}">
                      <a16:colId xmlns:a16="http://schemas.microsoft.com/office/drawing/2014/main" val="3433423843"/>
                    </a:ext>
                  </a:extLst>
                </a:gridCol>
                <a:gridCol w="6934954">
                  <a:extLst>
                    <a:ext uri="{9D8B030D-6E8A-4147-A177-3AD203B41FA5}">
                      <a16:colId xmlns:a16="http://schemas.microsoft.com/office/drawing/2014/main" val="4073616673"/>
                    </a:ext>
                  </a:extLst>
                </a:gridCol>
              </a:tblGrid>
              <a:tr h="283675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Lato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Lato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Lato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Lato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Lato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Lato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Lato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Lato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Lato"/>
                        </a:defRPr>
                      </a:lvl9pPr>
                    </a:lstStyle>
                    <a:p>
                      <a:pPr algn="ctr"/>
                      <a:r>
                        <a:rPr lang="en-US" sz="1800">
                          <a:solidFill>
                            <a:srgbClr val="0C2340"/>
                          </a:solidFill>
                          <a:latin typeface="+mj-lt"/>
                        </a:rPr>
                        <a:t>Reviewer/Stakeholder Group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3D5EB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Lato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Lato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Lato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Lato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Lato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Lato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Lato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Lato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Lato"/>
                        </a:defRPr>
                      </a:lvl9pPr>
                    </a:lstStyle>
                    <a:p>
                      <a:pPr algn="ctr"/>
                      <a:r>
                        <a:rPr lang="en-US" sz="1800">
                          <a:solidFill>
                            <a:srgbClr val="0C2340"/>
                          </a:solidFill>
                          <a:latin typeface="+mj-lt"/>
                        </a:rPr>
                        <a:t>Level of Review/Responsibilities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3D5E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15904781"/>
                  </a:ext>
                </a:extLst>
              </a:tr>
              <a:tr h="1656327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Lato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Lato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Lato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Lato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Lato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Lato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Lato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Lato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Lato"/>
                        </a:defRPr>
                      </a:lvl9pPr>
                    </a:lstStyle>
                    <a:p>
                      <a:pPr marL="0" algn="ctr" defTabSz="914400" rtl="0" eaLnBrk="1" latinLnBrk="0" hangingPunct="1"/>
                      <a:r>
                        <a:rPr lang="en-US" sz="17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Requestor or Content Author 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C2340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Lato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Lato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Lato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Lato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Lato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Lato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Lato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Lato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Lato"/>
                        </a:defRPr>
                      </a:lvl9pPr>
                    </a:lstStyle>
                    <a:p>
                      <a:pPr marL="285750" indent="-285750" algn="l" defTabSz="914400" rtl="0" eaLnBrk="1" latinLnBrk="0" hangingPunct="1">
                        <a:buFont typeface="Arial" panose="020B0604020202020204" pitchFamily="34" charset="0"/>
                        <a:buChar char="•"/>
                      </a:pPr>
                      <a:r>
                        <a:rPr lang="en-US" sz="17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Reach out to communications team as soon as a need is identified. </a:t>
                      </a:r>
                    </a:p>
                    <a:p>
                      <a:pPr marL="285750" indent="-285750" algn="l" defTabSz="914400" rtl="0" eaLnBrk="1" latinLnBrk="0" hangingPunct="1">
                        <a:buFont typeface="Arial" panose="020B0604020202020204" pitchFamily="34" charset="0"/>
                        <a:buChar char="•"/>
                      </a:pPr>
                      <a:r>
                        <a:rPr lang="en-US" sz="17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Submit requests via comms support form. </a:t>
                      </a:r>
                    </a:p>
                    <a:p>
                      <a:pPr marL="285750" indent="-285750" algn="l" defTabSz="914400" rtl="0" eaLnBrk="1" latinLnBrk="0" hangingPunct="1">
                        <a:buFont typeface="Arial" panose="020B0604020202020204" pitchFamily="34" charset="0"/>
                        <a:buChar char="•"/>
                      </a:pPr>
                      <a:r>
                        <a:rPr lang="en-US" sz="17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SOMETIMES: solicit feedback from PMO leads.* </a:t>
                      </a:r>
                    </a:p>
                    <a:p>
                      <a:pPr marL="285750" indent="-285750" algn="l" defTabSz="914400" rtl="0" eaLnBrk="1" latinLnBrk="0" hangingPunct="1">
                        <a:buFont typeface="Arial" panose="020B0604020202020204" pitchFamily="34" charset="0"/>
                        <a:buChar char="•"/>
                      </a:pPr>
                      <a:r>
                        <a:rPr lang="en-US" sz="17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Respond to feedback/questions from other stakeholders. 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C2340">
                        <a:tint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84096696"/>
                  </a:ext>
                </a:extLst>
              </a:tr>
              <a:tr h="1675886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Lato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Lato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Lato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Lato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Lato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Lato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Lato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Lato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Lato"/>
                        </a:defRPr>
                      </a:lvl9pPr>
                    </a:lstStyle>
                    <a:p>
                      <a:pPr marL="0" algn="ctr" defTabSz="914400" rtl="0" eaLnBrk="1" latinLnBrk="0" hangingPunct="1"/>
                      <a:r>
                        <a:rPr lang="en-US" sz="17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BEST Comms Team 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CF2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Lato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Lato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Lato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Lato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Lato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Lato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Lato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Lato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Lato"/>
                        </a:defRPr>
                      </a:lvl9pPr>
                    </a:lstStyle>
                    <a:p>
                      <a:pPr marL="285750" indent="-285750" algn="l" defTabSz="914400" rtl="0" eaLnBrk="1" latinLnBrk="0" hangingPunct="1">
                        <a:buFont typeface="Arial" panose="020B0604020202020204" pitchFamily="34" charset="0"/>
                        <a:buChar char="•"/>
                      </a:pPr>
                      <a:r>
                        <a:rPr lang="en-US" sz="17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Assist or lead development/writing  </a:t>
                      </a:r>
                    </a:p>
                    <a:p>
                      <a:pPr marL="285750" indent="-285750" algn="l" defTabSz="914400" rtl="0" eaLnBrk="1" latinLnBrk="0" hangingPunct="1">
                        <a:buFont typeface="Arial" panose="020B0604020202020204" pitchFamily="34" charset="0"/>
                        <a:buChar char="•"/>
                      </a:pPr>
                      <a:r>
                        <a:rPr lang="en-US" sz="17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Provide in-depth feedback and edits on messaging, content, structure</a:t>
                      </a:r>
                    </a:p>
                    <a:p>
                      <a:pPr marL="285750" indent="-285750" algn="l" defTabSz="914400" rtl="0" eaLnBrk="1" latinLnBrk="0" hangingPunct="1">
                        <a:buFont typeface="Arial" panose="020B0604020202020204" pitchFamily="34" charset="0"/>
                        <a:buChar char="•"/>
                      </a:pPr>
                      <a:r>
                        <a:rPr lang="en-US" sz="17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Identify stakeholder groups, coordinate additional review</a:t>
                      </a:r>
                    </a:p>
                    <a:p>
                      <a:pPr marL="285750" indent="-285750" algn="l" defTabSz="914400" rtl="0" eaLnBrk="1" latinLnBrk="0" hangingPunct="1">
                        <a:buFont typeface="Arial" panose="020B0604020202020204" pitchFamily="34" charset="0"/>
                        <a:buChar char="•"/>
                      </a:pPr>
                      <a:r>
                        <a:rPr lang="en-US" sz="17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Send/publish content when warranted (program-wide comms) 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C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53175337"/>
                  </a:ext>
                </a:extLst>
              </a:tr>
              <a:tr h="118309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Lato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Lato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Lato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Lato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Lato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Lato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Lato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Lato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Lato"/>
                        </a:defRPr>
                      </a:lvl9pPr>
                    </a:lstStyle>
                    <a:p>
                      <a:pPr marL="0" algn="ctr" defTabSz="914400" rtl="0" eaLnBrk="1" latinLnBrk="0" hangingPunct="1"/>
                      <a:r>
                        <a:rPr lang="en-US" sz="17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PMO Leads/Functional Team 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C2340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Lato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Lato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Lato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Lato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Lato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Lato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Lato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Lato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Lato"/>
                        </a:defRPr>
                      </a:lvl9pPr>
                    </a:lstStyle>
                    <a:p>
                      <a:pPr marL="285750" indent="-285750" algn="l" defTabSz="914400" rtl="0" eaLnBrk="1" latinLnBrk="0" hangingPunct="1">
                        <a:buFont typeface="Arial" panose="020B0604020202020204" pitchFamily="34" charset="0"/>
                        <a:buChar char="•"/>
                      </a:pPr>
                      <a:r>
                        <a:rPr lang="en-US" sz="17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Review content for accuracy/alignment with current program status. 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C2340">
                        <a:tint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38237502"/>
                  </a:ext>
                </a:extLst>
              </a:tr>
            </a:tbl>
          </a:graphicData>
        </a:graphic>
      </p:graphicFrame>
      <p:sp>
        <p:nvSpPr>
          <p:cNvPr id="2" name="Title 1">
            <a:extLst>
              <a:ext uri="{FF2B5EF4-FFF2-40B4-BE49-F238E27FC236}">
                <a16:creationId xmlns:a16="http://schemas.microsoft.com/office/drawing/2014/main" id="{28EF9681-F9D8-DE7B-0A1F-40DE4689C8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5326" y="651268"/>
            <a:ext cx="11201400" cy="562932"/>
          </a:xfrm>
        </p:spPr>
        <p:txBody>
          <a:bodyPr>
            <a:normAutofit fontScale="90000"/>
          </a:bodyPr>
          <a:lstStyle/>
          <a:p>
            <a:r>
              <a:rPr lang="en-US" dirty="0"/>
              <a:t>Reviewers</a:t>
            </a:r>
          </a:p>
        </p:txBody>
      </p:sp>
    </p:spTree>
    <p:extLst>
      <p:ext uri="{BB962C8B-B14F-4D97-AF65-F5344CB8AC3E}">
        <p14:creationId xmlns:p14="http://schemas.microsoft.com/office/powerpoint/2010/main" val="41380954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DC9F20-324B-171E-4560-F2D0BCC791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Reviewers (</a:t>
            </a:r>
            <a:r>
              <a:rPr lang="en-US" i="1" dirty="0"/>
              <a:t>cont’d)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087A8EE-78E4-B717-2FFC-B367D12C399B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>
                <a:ln>
                  <a:noFill/>
                </a:ln>
                <a:solidFill>
                  <a:srgbClr val="8A8C92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Commonwealth of Massachusetts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12C65BD-38A6-7D44-868A-8E19475D849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>
                <a:ln>
                  <a:noFill/>
                </a:ln>
                <a:solidFill>
                  <a:srgbClr val="8A8C92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Confidential: for internal discussion and policy development only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500134B-6D42-1FB8-BC8B-98264B23AE0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8CC35B3-0CC1-4AB5-8A2B-5346EDFFE69A}" type="slidenum">
              <a:rPr kumimoji="0" lang="en-US" sz="1000" b="0" i="0" u="none" strike="noStrike" kern="1200" cap="none" spc="0" normalizeH="0" baseline="0" noProof="0" smtClean="0">
                <a:ln>
                  <a:noFill/>
                </a:ln>
                <a:solidFill>
                  <a:srgbClr val="8A8C92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24</a:t>
            </a:fld>
            <a:endParaRPr kumimoji="0" lang="en-US" sz="1000" b="0" i="0" u="none" strike="noStrike" kern="1200" cap="none" spc="0" normalizeH="0" baseline="0" noProof="0">
              <a:ln>
                <a:noFill/>
              </a:ln>
              <a:solidFill>
                <a:srgbClr val="8A8C92"/>
              </a:solidFill>
              <a:effectLst/>
              <a:uLnTx/>
              <a:uFillTx/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graphicFrame>
        <p:nvGraphicFramePr>
          <p:cNvPr id="10" name="Table 7">
            <a:extLst>
              <a:ext uri="{FF2B5EF4-FFF2-40B4-BE49-F238E27FC236}">
                <a16:creationId xmlns:a16="http://schemas.microsoft.com/office/drawing/2014/main" id="{953E5441-3CCA-6385-C44E-734033A12C49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061021556"/>
              </p:ext>
            </p:extLst>
          </p:nvPr>
        </p:nvGraphicFramePr>
        <p:xfrm>
          <a:off x="635954" y="1585965"/>
          <a:ext cx="10940144" cy="4423349"/>
        </p:xfrm>
        <a:graphic>
          <a:graphicData uri="http://schemas.openxmlformats.org/drawingml/2006/table">
            <a:tbl>
              <a:tblPr firstRow="1" bandRow="1"/>
              <a:tblGrid>
                <a:gridCol w="5386965">
                  <a:extLst>
                    <a:ext uri="{9D8B030D-6E8A-4147-A177-3AD203B41FA5}">
                      <a16:colId xmlns:a16="http://schemas.microsoft.com/office/drawing/2014/main" val="3433423843"/>
                    </a:ext>
                  </a:extLst>
                </a:gridCol>
                <a:gridCol w="5553179">
                  <a:extLst>
                    <a:ext uri="{9D8B030D-6E8A-4147-A177-3AD203B41FA5}">
                      <a16:colId xmlns:a16="http://schemas.microsoft.com/office/drawing/2014/main" val="4073616673"/>
                    </a:ext>
                  </a:extLst>
                </a:gridCol>
              </a:tblGrid>
              <a:tr h="509686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Lato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Lato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Lato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Lato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Lato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Lato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Lato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Lato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Lato"/>
                        </a:defRPr>
                      </a:lvl9pPr>
                    </a:lstStyle>
                    <a:p>
                      <a:pPr algn="ctr"/>
                      <a:r>
                        <a:rPr lang="en-US" sz="1800">
                          <a:solidFill>
                            <a:srgbClr val="0C2340"/>
                          </a:solidFill>
                          <a:latin typeface="+mj-lt"/>
                        </a:rPr>
                        <a:t>Stakeholder Group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3D5EB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Lato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Lato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Lato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Lato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Lato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Lato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Lato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Lato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Lato"/>
                        </a:defRPr>
                      </a:lvl9pPr>
                    </a:lstStyle>
                    <a:p>
                      <a:pPr algn="ctr"/>
                      <a:r>
                        <a:rPr lang="en-US" sz="1800">
                          <a:solidFill>
                            <a:srgbClr val="0C2340"/>
                          </a:solidFill>
                          <a:latin typeface="+mj-lt"/>
                        </a:rPr>
                        <a:t>Level of Review/Responsibilities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3D5E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15904781"/>
                  </a:ext>
                </a:extLst>
              </a:tr>
              <a:tr h="107034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Lato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Lato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Lato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Lato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Lato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Lato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Lato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Lato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Lato"/>
                        </a:defRPr>
                      </a:lvl9pPr>
                    </a:lstStyle>
                    <a:p>
                      <a:pPr marL="0" algn="ctr" defTabSz="914400" rtl="0" eaLnBrk="1" latinLnBrk="0" hangingPunct="1"/>
                      <a:r>
                        <a:rPr lang="en-US"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BEST Program Manager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C2340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Lato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Lato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Lato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Lato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Lato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Lato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Lato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Lato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Lato"/>
                        </a:defRPr>
                      </a:lvl9pPr>
                    </a:lstStyle>
                    <a:p>
                      <a:pPr marL="285750" indent="-285750" algn="l" defTabSz="914400" rtl="0" eaLnBrk="1" latinLnBrk="0" hangingPunct="1">
                        <a:spcAft>
                          <a:spcPts val="6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Final sign-off on high-level communications. </a:t>
                      </a:r>
                    </a:p>
                    <a:p>
                      <a:pPr marL="285750" indent="-285750" algn="l" defTabSz="914400" rtl="0" eaLnBrk="1" latinLnBrk="0" hangingPunct="1">
                        <a:spcAft>
                          <a:spcPts val="6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Low level of review (if Comms has done their job right!) 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C2340">
                        <a:tint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84096696"/>
                  </a:ext>
                </a:extLst>
              </a:tr>
              <a:tr h="1987774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Lato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Lato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Lato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Lato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Lato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Lato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Lato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Lato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Lato"/>
                        </a:defRPr>
                      </a:lvl9pPr>
                    </a:lstStyle>
                    <a:p>
                      <a:pPr marL="0" algn="ctr" defTabSz="914400" rtl="0" eaLnBrk="1" latinLnBrk="0" hangingPunct="1"/>
                      <a:r>
                        <a:rPr lang="en-US"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CTR Comms 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CF2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Lato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Lato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Lato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Lato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Lato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Lato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Lato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Lato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Lato"/>
                        </a:defRPr>
                      </a:lvl9pPr>
                    </a:lstStyle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Final sign-off on CTR communications.</a:t>
                      </a:r>
                      <a:r>
                        <a:rPr lang="en-US" sz="1800" i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(CTR Weekly Update, CTR websites: macomptroller.org, CTR Intranet, CTR Employee Central) </a:t>
                      </a:r>
                    </a:p>
                    <a:p>
                      <a:pPr marL="285750" indent="-285750" algn="l" defTabSz="914400" rtl="0" eaLnBrk="1" latinLnBrk="0" hangingPunct="1">
                        <a:spcAft>
                          <a:spcPts val="6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Contributor/Approver/Distributor for some Commonwealth-wide distributions. 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C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53175337"/>
                  </a:ext>
                </a:extLst>
              </a:tr>
              <a:tr h="855549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Lato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Lato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Lato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Lato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Lato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Lato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Lato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Lato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Lato"/>
                        </a:defRPr>
                      </a:lvl9pPr>
                    </a:lstStyle>
                    <a:p>
                      <a:pPr marL="0" algn="ctr" defTabSz="914400" rtl="0" eaLnBrk="1" latinLnBrk="0" hangingPunct="1"/>
                      <a:r>
                        <a:rPr lang="en-US"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Executive Sponsors 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C2340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Lato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Lato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Lato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Lato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Lato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Lato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Lato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Lato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Lato"/>
                        </a:defRPr>
                      </a:lvl9pPr>
                    </a:lstStyle>
                    <a:p>
                      <a:pPr marL="285750" indent="-285750" algn="l" defTabSz="914400" rtl="0" eaLnBrk="1" latinLnBrk="0" hangingPunct="1">
                        <a:spcAft>
                          <a:spcPts val="6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Final sign-off on high-level program-wide communications as needed. 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C2340">
                        <a:tint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3823750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5211156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4C733AC-BB7E-85FF-3F59-9888E2B3113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242C54-0CB7-027C-1490-8F5E5E88F488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Putting BEST </a:t>
            </a:r>
            <a:br>
              <a:rPr lang="en-US"/>
            </a:br>
            <a:r>
              <a:rPr lang="en-US"/>
              <a:t>to Practice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3174855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25F6519-FB91-B064-7004-A4B741BACF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642CB5-2CA4-ABD8-A6AE-AEA6C2941A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POP QUIZ! </a:t>
            </a:r>
            <a:r>
              <a:rPr lang="en-US"/>
              <a:t>Question 1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1F84C68-5470-31EC-668D-AAC613A5CEF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05326" y="1468073"/>
            <a:ext cx="11201400" cy="2180002"/>
          </a:xfrm>
        </p:spPr>
        <p:txBody>
          <a:bodyPr/>
          <a:lstStyle/>
          <a:p>
            <a:pPr marL="0" indent="0">
              <a:buNone/>
            </a:pPr>
            <a:r>
              <a:rPr lang="en-US" b="1" dirty="0"/>
              <a:t>Scenario: </a:t>
            </a:r>
            <a:r>
              <a:rPr lang="en-US" dirty="0"/>
              <a:t>You’re a Functional Track Lead and you receive a question from a FIE about the timeline for User Acceptance Testing. In a meeting last week, your team lead told you we will start recruiting testers in a few weeks. 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b="1" i="1" dirty="0"/>
              <a:t>Do you need to involve Comms? 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58A83E7-4EE2-B9E0-9674-D3C466615634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>
                <a:ln>
                  <a:noFill/>
                </a:ln>
                <a:solidFill>
                  <a:srgbClr val="8A8C92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Commonwealth of Massachusetts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19D6D0C-C991-04BF-C410-00FB3C07EF8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8A8C92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Confidential: for internal discussion and policy development only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842CC77-6CD7-B898-2816-323C99B873C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8CC35B3-0CC1-4AB5-8A2B-5346EDFFE69A}" type="slidenum">
              <a:rPr kumimoji="0" lang="en-US" sz="1000" b="0" i="0" u="none" strike="noStrike" kern="1200" cap="none" spc="0" normalizeH="0" baseline="0" noProof="0" smtClean="0">
                <a:ln>
                  <a:noFill/>
                </a:ln>
                <a:solidFill>
                  <a:srgbClr val="8A8C92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26</a:t>
            </a:fld>
            <a:endParaRPr kumimoji="0" lang="en-US" sz="1000" b="0" i="0" u="none" strike="noStrike" kern="1200" cap="none" spc="0" normalizeH="0" baseline="0" noProof="0">
              <a:ln>
                <a:noFill/>
              </a:ln>
              <a:solidFill>
                <a:srgbClr val="8A8C92"/>
              </a:solidFill>
              <a:effectLst/>
              <a:uLnTx/>
              <a:uFillTx/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BB0D354F-6134-A750-33FF-B7494DC7BC15}"/>
              </a:ext>
            </a:extLst>
          </p:cNvPr>
          <p:cNvSpPr/>
          <p:nvPr/>
        </p:nvSpPr>
        <p:spPr>
          <a:xfrm>
            <a:off x="1171575" y="4029075"/>
            <a:ext cx="3629025" cy="1571625"/>
          </a:xfrm>
          <a:prstGeom prst="rect">
            <a:avLst/>
          </a:prstGeom>
          <a:solidFill>
            <a:srgbClr val="00755F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b="1" dirty="0"/>
              <a:t>YES</a:t>
            </a:r>
          </a:p>
          <a:p>
            <a:pPr algn="ctr"/>
            <a:r>
              <a:rPr lang="en-US" sz="1600" b="1" i="1" dirty="0"/>
              <a:t>Raise Virtual Hand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362DD898-7A03-4D1E-44BF-962FFBBF8007}"/>
              </a:ext>
            </a:extLst>
          </p:cNvPr>
          <p:cNvSpPr/>
          <p:nvPr/>
        </p:nvSpPr>
        <p:spPr>
          <a:xfrm>
            <a:off x="6715125" y="4029074"/>
            <a:ext cx="3629025" cy="1571625"/>
          </a:xfrm>
          <a:prstGeom prst="rect">
            <a:avLst/>
          </a:prstGeom>
          <a:solidFill>
            <a:schemeClr val="accent6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b="1" dirty="0"/>
              <a:t>NO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1CFF2F8-032E-6352-B706-CA5D653EC02D}"/>
              </a:ext>
            </a:extLst>
          </p:cNvPr>
          <p:cNvSpPr txBox="1"/>
          <p:nvPr/>
        </p:nvSpPr>
        <p:spPr>
          <a:xfrm>
            <a:off x="1066801" y="5666084"/>
            <a:ext cx="1038225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i="1" dirty="0"/>
              <a:t>YES!</a:t>
            </a:r>
            <a:r>
              <a:rPr lang="en-US" i="1" dirty="0"/>
              <a:t> You should loop in your team lead and Transformation_PMO because this involves a topic outside of your workstream’s day-to-day activities and we want to ensure alignment across Program activities.</a:t>
            </a:r>
            <a:endParaRPr lang="en-US" b="1" i="1" dirty="0"/>
          </a:p>
        </p:txBody>
      </p:sp>
    </p:spTree>
    <p:extLst>
      <p:ext uri="{BB962C8B-B14F-4D97-AF65-F5344CB8AC3E}">
        <p14:creationId xmlns:p14="http://schemas.microsoft.com/office/powerpoint/2010/main" val="37211458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/>
    </p:bldLst>
  </p:timing>
  <p:extLst>
    <p:ext uri="{6950BFC3-D8DA-4A85-94F7-54DA5524770B}">
      <p188:commentRel xmlns:p188="http://schemas.microsoft.com/office/powerpoint/2018/8/main" r:id="rId3"/>
    </p:ext>
  </p:extLs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127B09B-7308-C429-76F0-1CC8CAE415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D2C93A-B152-B2EE-6EF8-6CE6E87E75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POP QUIZ! </a:t>
            </a:r>
            <a:r>
              <a:rPr lang="en-US"/>
              <a:t>Question 2 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5AABDBB-5B15-EC42-3C77-8748832D630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05326" y="1468073"/>
            <a:ext cx="11201400" cy="2180002"/>
          </a:xfrm>
        </p:spPr>
        <p:txBody>
          <a:bodyPr/>
          <a:lstStyle/>
          <a:p>
            <a:pPr marL="0" indent="0">
              <a:buNone/>
            </a:pPr>
            <a:r>
              <a:rPr lang="en-US" b="1" dirty="0"/>
              <a:t>Scenario: </a:t>
            </a:r>
            <a:r>
              <a:rPr lang="en-US" dirty="0"/>
              <a:t>You’re a Business Analyst and one of your Interface contacts sends you a message on Teams with a “quick question” about training. 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b="1" i="1" dirty="0"/>
              <a:t>Do you need to involve Comms? 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6CBCBF8-8010-4DA0-43EB-54231052505A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>
                <a:ln>
                  <a:noFill/>
                </a:ln>
                <a:solidFill>
                  <a:srgbClr val="8A8C92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Commonwealth of Massachusetts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E24CE84-7042-9FD9-4F22-420E08067ED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8A8C92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Confidential: for internal discussion and policy development only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D7E510D-6696-94DC-24C9-F7BD689A9E2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8CC35B3-0CC1-4AB5-8A2B-5346EDFFE69A}" type="slidenum">
              <a:rPr kumimoji="0" lang="en-US" sz="1000" b="0" i="0" u="none" strike="noStrike" kern="1200" cap="none" spc="0" normalizeH="0" baseline="0" noProof="0" smtClean="0">
                <a:ln>
                  <a:noFill/>
                </a:ln>
                <a:solidFill>
                  <a:srgbClr val="8A8C92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27</a:t>
            </a:fld>
            <a:endParaRPr kumimoji="0" lang="en-US" sz="1000" b="0" i="0" u="none" strike="noStrike" kern="1200" cap="none" spc="0" normalizeH="0" baseline="0" noProof="0">
              <a:ln>
                <a:noFill/>
              </a:ln>
              <a:solidFill>
                <a:srgbClr val="8A8C92"/>
              </a:solidFill>
              <a:effectLst/>
              <a:uLnTx/>
              <a:uFillTx/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5996F3E-A1B7-E4B3-7092-5E3FF99CB392}"/>
              </a:ext>
            </a:extLst>
          </p:cNvPr>
          <p:cNvSpPr/>
          <p:nvPr/>
        </p:nvSpPr>
        <p:spPr>
          <a:xfrm>
            <a:off x="1104900" y="3620468"/>
            <a:ext cx="3629025" cy="1571625"/>
          </a:xfrm>
          <a:prstGeom prst="rect">
            <a:avLst/>
          </a:prstGeom>
          <a:solidFill>
            <a:srgbClr val="00755F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b="1" dirty="0"/>
              <a:t>YES</a:t>
            </a:r>
          </a:p>
          <a:p>
            <a:pPr algn="ctr"/>
            <a:r>
              <a:rPr lang="en-US" sz="1600" b="1" i="1" dirty="0"/>
              <a:t>Raise Virtual Hand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708922E6-D12C-61E0-3F27-1BF5F161D2DB}"/>
              </a:ext>
            </a:extLst>
          </p:cNvPr>
          <p:cNvSpPr/>
          <p:nvPr/>
        </p:nvSpPr>
        <p:spPr>
          <a:xfrm>
            <a:off x="6648450" y="3620467"/>
            <a:ext cx="3629025" cy="1571625"/>
          </a:xfrm>
          <a:prstGeom prst="rect">
            <a:avLst/>
          </a:prstGeom>
          <a:solidFill>
            <a:schemeClr val="accent6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b="1" dirty="0"/>
              <a:t>NO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98900F1-FD31-188F-DAD4-8CAA00DA195C}"/>
              </a:ext>
            </a:extLst>
          </p:cNvPr>
          <p:cNvSpPr txBox="1"/>
          <p:nvPr/>
        </p:nvSpPr>
        <p:spPr>
          <a:xfrm>
            <a:off x="947737" y="5613654"/>
            <a:ext cx="1029652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i="1" dirty="0"/>
              <a:t>YES!</a:t>
            </a:r>
            <a:r>
              <a:rPr lang="en-US" i="1" dirty="0"/>
              <a:t> Again, this is outside of your workstream and needs to be in alignment across the PMO. In this situation you can direct the person to the Transformation_PMO inbox or email the question yourself. </a:t>
            </a:r>
            <a:endParaRPr lang="en-US" b="1" i="1" dirty="0"/>
          </a:p>
        </p:txBody>
      </p:sp>
    </p:spTree>
    <p:extLst>
      <p:ext uri="{BB962C8B-B14F-4D97-AF65-F5344CB8AC3E}">
        <p14:creationId xmlns:p14="http://schemas.microsoft.com/office/powerpoint/2010/main" val="4365808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071A94-F6EF-B1AA-B808-A693E50B43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POP QUIZ! </a:t>
            </a:r>
            <a:r>
              <a:rPr lang="en-US"/>
              <a:t>Question 3 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8052E87-CDD6-AC87-8E43-2F4F5E9844A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05326" y="1468073"/>
            <a:ext cx="11201400" cy="2180002"/>
          </a:xfrm>
        </p:spPr>
        <p:txBody>
          <a:bodyPr/>
          <a:lstStyle/>
          <a:p>
            <a:pPr marL="0" indent="0">
              <a:buNone/>
            </a:pPr>
            <a:r>
              <a:rPr lang="en-US" b="1" dirty="0"/>
              <a:t>Scenario: </a:t>
            </a:r>
            <a:r>
              <a:rPr lang="en-US" dirty="0"/>
              <a:t>Last week you were in touch with Treasury (TRE) about their interfaces, and this week a former colleague who is now working at TRE reaches out to ask how work is going and if you wants to catch up some time. 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b="1" i="1" dirty="0"/>
              <a:t>Do you need to involve Comms? 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0B1B0F1-7912-4F3F-1D88-3B5230EAFBE6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>
                <a:ln>
                  <a:noFill/>
                </a:ln>
                <a:solidFill>
                  <a:srgbClr val="8A8C92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Commonwealth of Massachusetts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AC83C87-AE98-5168-3F02-0D777B1426A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>
                <a:ln>
                  <a:noFill/>
                </a:ln>
                <a:solidFill>
                  <a:srgbClr val="8A8C92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Confidential: for internal discussion and policy development only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67686FB-4FEE-4816-8E47-1691D0574BC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8CC35B3-0CC1-4AB5-8A2B-5346EDFFE69A}" type="slidenum">
              <a:rPr kumimoji="0" lang="en-US" sz="1000" b="0" i="0" u="none" strike="noStrike" kern="1200" cap="none" spc="0" normalizeH="0" baseline="0" noProof="0" smtClean="0">
                <a:ln>
                  <a:noFill/>
                </a:ln>
                <a:solidFill>
                  <a:srgbClr val="8A8C92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28</a:t>
            </a:fld>
            <a:endParaRPr kumimoji="0" lang="en-US" sz="1000" b="0" i="0" u="none" strike="noStrike" kern="1200" cap="none" spc="0" normalizeH="0" baseline="0" noProof="0">
              <a:ln>
                <a:noFill/>
              </a:ln>
              <a:solidFill>
                <a:srgbClr val="8A8C92"/>
              </a:solidFill>
              <a:effectLst/>
              <a:uLnTx/>
              <a:uFillTx/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7254FB1A-BC89-481F-227B-42A2C4D7C76C}"/>
              </a:ext>
            </a:extLst>
          </p:cNvPr>
          <p:cNvSpPr/>
          <p:nvPr/>
        </p:nvSpPr>
        <p:spPr>
          <a:xfrm>
            <a:off x="1171575" y="4029075"/>
            <a:ext cx="3629025" cy="1571625"/>
          </a:xfrm>
          <a:prstGeom prst="rect">
            <a:avLst/>
          </a:prstGeom>
          <a:solidFill>
            <a:srgbClr val="00755F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b="1" dirty="0"/>
              <a:t>YES</a:t>
            </a:r>
          </a:p>
          <a:p>
            <a:pPr algn="ctr"/>
            <a:r>
              <a:rPr lang="en-US" sz="1600" b="1" i="1" dirty="0"/>
              <a:t>Raise Virtual Hand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8AAECC2D-937E-2567-2784-F55325A24E69}"/>
              </a:ext>
            </a:extLst>
          </p:cNvPr>
          <p:cNvSpPr/>
          <p:nvPr/>
        </p:nvSpPr>
        <p:spPr>
          <a:xfrm>
            <a:off x="6715125" y="4029074"/>
            <a:ext cx="3629025" cy="1571625"/>
          </a:xfrm>
          <a:prstGeom prst="rect">
            <a:avLst/>
          </a:prstGeom>
          <a:solidFill>
            <a:schemeClr val="accent6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b="1" dirty="0"/>
              <a:t>NO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35D17C77-5864-C66E-C7E8-722EB70C873C}"/>
              </a:ext>
            </a:extLst>
          </p:cNvPr>
          <p:cNvSpPr txBox="1"/>
          <p:nvPr/>
        </p:nvSpPr>
        <p:spPr>
          <a:xfrm>
            <a:off x="1143502" y="5797032"/>
            <a:ext cx="1053916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i="1" dirty="0"/>
              <a:t>NO! </a:t>
            </a:r>
            <a:r>
              <a:rPr lang="en-US" i="1" dirty="0"/>
              <a:t>You don’t need to involve Comms in casual social interactions.</a:t>
            </a:r>
            <a:r>
              <a:rPr lang="en-US" i="1"/>
              <a:t> (If the conversation then happens to pivot to interfaces, let them know they can direct questions to Transformation_PMO@mass.gov!)</a:t>
            </a:r>
            <a:endParaRPr lang="en-US" b="1" i="1" dirty="0"/>
          </a:p>
        </p:txBody>
      </p:sp>
    </p:spTree>
    <p:extLst>
      <p:ext uri="{BB962C8B-B14F-4D97-AF65-F5344CB8AC3E}">
        <p14:creationId xmlns:p14="http://schemas.microsoft.com/office/powerpoint/2010/main" val="36249291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9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293DE03-F87D-F514-FFA7-0C7654B08F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9DC94F-CC9C-9D05-49AF-1CAC2CE62B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POP QUIZ! </a:t>
            </a:r>
            <a:r>
              <a:rPr lang="en-US"/>
              <a:t>Question 4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519A4C-435B-B413-B032-C44304BF6C1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05326" y="1468073"/>
            <a:ext cx="11201400" cy="2180002"/>
          </a:xfrm>
        </p:spPr>
        <p:txBody>
          <a:bodyPr/>
          <a:lstStyle/>
          <a:p>
            <a:pPr marL="0" indent="0">
              <a:buNone/>
            </a:pPr>
            <a:r>
              <a:rPr lang="en-US" b="1" dirty="0"/>
              <a:t>Scenario: </a:t>
            </a:r>
            <a:r>
              <a:rPr lang="en-US" dirty="0"/>
              <a:t>Your team is hiring</a:t>
            </a:r>
            <a:r>
              <a:rPr lang="en-US"/>
              <a:t>,</a:t>
            </a:r>
            <a:r>
              <a:rPr lang="en-US" dirty="0"/>
              <a:t> and a recruiter on LinkedIn reaches out to ask you about a role your manager is conducting interviews for. 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b="1" i="1" dirty="0"/>
              <a:t>Do you need to involve Comms? 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0977FA7-555C-004E-F981-B027E869618C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>
                <a:ln>
                  <a:noFill/>
                </a:ln>
                <a:solidFill>
                  <a:srgbClr val="8A8C92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Commonwealth of Massachusetts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5B1039F-9C91-3F10-96A6-6DBF3F681F1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8A8C92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Confidential: for internal discussion and policy development only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BE3EE69-F805-9416-A761-178712353C9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8CC35B3-0CC1-4AB5-8A2B-5346EDFFE69A}" type="slidenum">
              <a:rPr kumimoji="0" lang="en-US" sz="1000" b="0" i="0" u="none" strike="noStrike" kern="1200" cap="none" spc="0" normalizeH="0" baseline="0" noProof="0" smtClean="0">
                <a:ln>
                  <a:noFill/>
                </a:ln>
                <a:solidFill>
                  <a:srgbClr val="8A8C92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29</a:t>
            </a:fld>
            <a:endParaRPr kumimoji="0" lang="en-US" sz="1000" b="0" i="0" u="none" strike="noStrike" kern="1200" cap="none" spc="0" normalizeH="0" baseline="0" noProof="0">
              <a:ln>
                <a:noFill/>
              </a:ln>
              <a:solidFill>
                <a:srgbClr val="8A8C92"/>
              </a:solidFill>
              <a:effectLst/>
              <a:uLnTx/>
              <a:uFillTx/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3F1501BE-ABCF-1523-60E1-005878FCBA4A}"/>
              </a:ext>
            </a:extLst>
          </p:cNvPr>
          <p:cNvSpPr/>
          <p:nvPr/>
        </p:nvSpPr>
        <p:spPr>
          <a:xfrm>
            <a:off x="1323975" y="3429000"/>
            <a:ext cx="3629025" cy="1571625"/>
          </a:xfrm>
          <a:prstGeom prst="rect">
            <a:avLst/>
          </a:prstGeom>
          <a:solidFill>
            <a:srgbClr val="00755F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b="1" dirty="0"/>
              <a:t>YES</a:t>
            </a:r>
          </a:p>
          <a:p>
            <a:pPr algn="ctr"/>
            <a:r>
              <a:rPr lang="en-US" sz="1600" b="1" i="1" dirty="0"/>
              <a:t>Raise Virtual Hand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1DE12141-D0F4-F703-D59D-5C0E81A807B9}"/>
              </a:ext>
            </a:extLst>
          </p:cNvPr>
          <p:cNvSpPr/>
          <p:nvPr/>
        </p:nvSpPr>
        <p:spPr>
          <a:xfrm>
            <a:off x="6867525" y="3428999"/>
            <a:ext cx="3629025" cy="1571625"/>
          </a:xfrm>
          <a:prstGeom prst="rect">
            <a:avLst/>
          </a:prstGeom>
          <a:solidFill>
            <a:schemeClr val="accent6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b="1" dirty="0"/>
              <a:t>NO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3F21481D-0E5A-8722-EF28-E9A170354DDC}"/>
              </a:ext>
            </a:extLst>
          </p:cNvPr>
          <p:cNvSpPr txBox="1"/>
          <p:nvPr/>
        </p:nvSpPr>
        <p:spPr>
          <a:xfrm>
            <a:off x="1323975" y="5389927"/>
            <a:ext cx="1000125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i="1" dirty="0"/>
              <a:t>YES! </a:t>
            </a:r>
            <a:r>
              <a:rPr lang="en-US" i="1" dirty="0"/>
              <a:t>Do not engage! Email Transformation_PMO about the interaction</a:t>
            </a:r>
            <a:r>
              <a:rPr lang="en-US" i="1"/>
              <a:t> and include screenshots if relevant.</a:t>
            </a:r>
            <a:endParaRPr lang="en-US" b="1" i="1" dirty="0"/>
          </a:p>
        </p:txBody>
      </p:sp>
    </p:spTree>
    <p:extLst>
      <p:ext uri="{BB962C8B-B14F-4D97-AF65-F5344CB8AC3E}">
        <p14:creationId xmlns:p14="http://schemas.microsoft.com/office/powerpoint/2010/main" val="36469392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0C47C8B-0A35-1E48-3C51-CE4F7601323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6F6AC5-4AAF-2F71-F757-D040AFAB0D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POP QUIZ! </a:t>
            </a:r>
            <a:r>
              <a:rPr lang="en-US"/>
              <a:t>Question 5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6F29C95-A90A-6CB5-28A3-E20D89471DD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05326" y="1468073"/>
            <a:ext cx="11201400" cy="2180002"/>
          </a:xfrm>
        </p:spPr>
        <p:txBody>
          <a:bodyPr/>
          <a:lstStyle/>
          <a:p>
            <a:pPr marL="0" indent="0">
              <a:buNone/>
            </a:pPr>
            <a:r>
              <a:rPr lang="en-US" b="1" dirty="0"/>
              <a:t>Scenario: </a:t>
            </a:r>
            <a:r>
              <a:rPr lang="en-US" dirty="0"/>
              <a:t>You’re a Readiness Liaison</a:t>
            </a:r>
            <a:r>
              <a:rPr lang="en-US"/>
              <a:t>,</a:t>
            </a:r>
            <a:r>
              <a:rPr lang="en-US" dirty="0"/>
              <a:t> and a Change Agent from one of your assigned agencies emails you to ask a question about </a:t>
            </a:r>
            <a:r>
              <a:rPr lang="en-US"/>
              <a:t>their </a:t>
            </a:r>
            <a:r>
              <a:rPr lang="en-US" dirty="0"/>
              <a:t>Readiness </a:t>
            </a:r>
            <a:r>
              <a:rPr lang="en-US"/>
              <a:t>Assessment </a:t>
            </a:r>
            <a:r>
              <a:rPr lang="en-US" dirty="0"/>
              <a:t>and to suggest a topic </a:t>
            </a:r>
            <a:r>
              <a:rPr lang="en-US"/>
              <a:t>they’d like to cover at </a:t>
            </a:r>
            <a:r>
              <a:rPr lang="en-US" dirty="0"/>
              <a:t>an upcoming </a:t>
            </a:r>
            <a:r>
              <a:rPr lang="en-US"/>
              <a:t>meeting</a:t>
            </a:r>
            <a:r>
              <a:rPr lang="en-US" dirty="0"/>
              <a:t>.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b="1" i="1" dirty="0"/>
              <a:t>Do you need to involve Comms? 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3E04E18-789B-E7D9-E207-B354FD7BAF3D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>
                <a:ln>
                  <a:noFill/>
                </a:ln>
                <a:solidFill>
                  <a:srgbClr val="8A8C92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Commonwealth of Massachusetts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EA08CB6-10C2-D529-2598-8FE715F82D8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8A8C92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Confidential: for internal discussion and policy development only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85B7DA3-9309-AF97-88D2-8845458C439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8CC35B3-0CC1-4AB5-8A2B-5346EDFFE69A}" type="slidenum">
              <a:rPr kumimoji="0" lang="en-US" sz="1000" b="0" i="0" u="none" strike="noStrike" kern="1200" cap="none" spc="0" normalizeH="0" baseline="0" noProof="0" smtClean="0">
                <a:ln>
                  <a:noFill/>
                </a:ln>
                <a:solidFill>
                  <a:srgbClr val="8A8C92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30</a:t>
            </a:fld>
            <a:endParaRPr kumimoji="0" lang="en-US" sz="1000" b="0" i="0" u="none" strike="noStrike" kern="1200" cap="none" spc="0" normalizeH="0" baseline="0" noProof="0">
              <a:ln>
                <a:noFill/>
              </a:ln>
              <a:solidFill>
                <a:srgbClr val="8A8C92"/>
              </a:solidFill>
              <a:effectLst/>
              <a:uLnTx/>
              <a:uFillTx/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997C02C-4CD7-BE4B-5201-BCBC4877D8CB}"/>
              </a:ext>
            </a:extLst>
          </p:cNvPr>
          <p:cNvSpPr/>
          <p:nvPr/>
        </p:nvSpPr>
        <p:spPr>
          <a:xfrm>
            <a:off x="1171575" y="4029075"/>
            <a:ext cx="3629025" cy="1571625"/>
          </a:xfrm>
          <a:prstGeom prst="rect">
            <a:avLst/>
          </a:prstGeom>
          <a:solidFill>
            <a:srgbClr val="00755F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b="1" dirty="0"/>
              <a:t>YES</a:t>
            </a:r>
          </a:p>
          <a:p>
            <a:pPr algn="ctr"/>
            <a:r>
              <a:rPr lang="en-US" sz="1600" b="1" i="1" dirty="0"/>
              <a:t>Raise Virtual Hand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7D7E9605-E41E-740F-20E9-8498445D58CC}"/>
              </a:ext>
            </a:extLst>
          </p:cNvPr>
          <p:cNvSpPr/>
          <p:nvPr/>
        </p:nvSpPr>
        <p:spPr>
          <a:xfrm>
            <a:off x="6715125" y="4029074"/>
            <a:ext cx="3629025" cy="1571625"/>
          </a:xfrm>
          <a:prstGeom prst="rect">
            <a:avLst/>
          </a:prstGeom>
          <a:solidFill>
            <a:schemeClr val="accent6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b="1" dirty="0"/>
              <a:t>NO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425563E-65CB-35A6-C60B-EDA54C2AC858}"/>
              </a:ext>
            </a:extLst>
          </p:cNvPr>
          <p:cNvSpPr txBox="1"/>
          <p:nvPr/>
        </p:nvSpPr>
        <p:spPr>
          <a:xfrm>
            <a:off x="923925" y="5797032"/>
            <a:ext cx="1000125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i="1" dirty="0"/>
              <a:t>NO, but… ! </a:t>
            </a:r>
            <a:r>
              <a:rPr lang="en-US" i="1" dirty="0"/>
              <a:t>Since this is a limited interaction about work specific to your workstream, </a:t>
            </a:r>
            <a:r>
              <a:rPr lang="en-US" i="1"/>
              <a:t>Comms may not</a:t>
            </a:r>
            <a:r>
              <a:rPr lang="en-US" i="1" dirty="0"/>
              <a:t> need to be involved</a:t>
            </a:r>
            <a:r>
              <a:rPr lang="en-US" i="1"/>
              <a:t>,</a:t>
            </a:r>
            <a:r>
              <a:rPr lang="en-US" i="1" dirty="0"/>
              <a:t> BUT your Team Lead should probably be looped in.</a:t>
            </a:r>
            <a:endParaRPr lang="en-US" b="1" i="1" dirty="0"/>
          </a:p>
        </p:txBody>
      </p:sp>
    </p:spTree>
    <p:extLst>
      <p:ext uri="{BB962C8B-B14F-4D97-AF65-F5344CB8AC3E}">
        <p14:creationId xmlns:p14="http://schemas.microsoft.com/office/powerpoint/2010/main" val="12386300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9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371218C-BB84-ADB6-30C6-F5C7EE6E2C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334F7A-46BD-8F85-8B12-1F54E0CD9A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POP QUIZ! </a:t>
            </a:r>
            <a:r>
              <a:rPr lang="en-US"/>
              <a:t>Question 6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A6A6E3F-5442-6EB8-0483-9D29C875A91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05326" y="1468073"/>
            <a:ext cx="11201400" cy="2180002"/>
          </a:xfrm>
        </p:spPr>
        <p:txBody>
          <a:bodyPr/>
          <a:lstStyle/>
          <a:p>
            <a:pPr marL="0" indent="0">
              <a:buNone/>
            </a:pPr>
            <a:r>
              <a:rPr lang="en-US" b="1" dirty="0"/>
              <a:t>Scenario: </a:t>
            </a:r>
            <a:r>
              <a:rPr lang="en-US" dirty="0"/>
              <a:t>You’re a Trainer helping to develop in-application support tools</a:t>
            </a:r>
            <a:r>
              <a:rPr lang="en-US"/>
              <a:t>,</a:t>
            </a:r>
            <a:r>
              <a:rPr lang="en-US" dirty="0"/>
              <a:t> and a reporter from the Boston Globe emails you to ask about what you’re doing and what the BEST Program is all about. 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b="1" i="1" dirty="0"/>
              <a:t>Do you need to involve Comms? 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A451DC7-072B-7279-D6F2-24BE086EAB6E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>
                <a:ln>
                  <a:noFill/>
                </a:ln>
                <a:solidFill>
                  <a:srgbClr val="8A8C92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Commonwealth of Massachusetts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36F7BAE-8F7D-C3F0-C606-FC838655E60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8A8C92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Confidential: for internal discussion and policy development only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34567D3-9B8E-F9F4-94C9-C44346D6E44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8CC35B3-0CC1-4AB5-8A2B-5346EDFFE69A}" type="slidenum">
              <a:rPr kumimoji="0" lang="en-US" sz="1000" b="0" i="0" u="none" strike="noStrike" kern="1200" cap="none" spc="0" normalizeH="0" baseline="0" noProof="0" smtClean="0">
                <a:ln>
                  <a:noFill/>
                </a:ln>
                <a:solidFill>
                  <a:srgbClr val="8A8C92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31</a:t>
            </a:fld>
            <a:endParaRPr kumimoji="0" lang="en-US" sz="1000" b="0" i="0" u="none" strike="noStrike" kern="1200" cap="none" spc="0" normalizeH="0" baseline="0" noProof="0">
              <a:ln>
                <a:noFill/>
              </a:ln>
              <a:solidFill>
                <a:srgbClr val="8A8C92"/>
              </a:solidFill>
              <a:effectLst/>
              <a:uLnTx/>
              <a:uFillTx/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20AD625-4DB3-6658-21B2-8B0E6D80189B}"/>
              </a:ext>
            </a:extLst>
          </p:cNvPr>
          <p:cNvSpPr/>
          <p:nvPr/>
        </p:nvSpPr>
        <p:spPr>
          <a:xfrm>
            <a:off x="1171575" y="4029075"/>
            <a:ext cx="3629025" cy="1571625"/>
          </a:xfrm>
          <a:prstGeom prst="rect">
            <a:avLst/>
          </a:prstGeom>
          <a:solidFill>
            <a:srgbClr val="00755F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b="1" dirty="0"/>
              <a:t>YES</a:t>
            </a:r>
          </a:p>
          <a:p>
            <a:pPr algn="ctr"/>
            <a:r>
              <a:rPr lang="en-US" sz="1600" b="1" i="1" dirty="0"/>
              <a:t>Raise Virtual Hand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2D9D7B7F-4D4C-7E38-5A69-DD7A8BFE0B76}"/>
              </a:ext>
            </a:extLst>
          </p:cNvPr>
          <p:cNvSpPr/>
          <p:nvPr/>
        </p:nvSpPr>
        <p:spPr>
          <a:xfrm>
            <a:off x="6715125" y="4029074"/>
            <a:ext cx="3629025" cy="1571625"/>
          </a:xfrm>
          <a:prstGeom prst="rect">
            <a:avLst/>
          </a:prstGeom>
          <a:solidFill>
            <a:schemeClr val="accent6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b="1" dirty="0"/>
              <a:t>NO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A74C2AE-AC6C-A815-CBFA-9A069BBC79DA}"/>
              </a:ext>
            </a:extLst>
          </p:cNvPr>
          <p:cNvSpPr txBox="1"/>
          <p:nvPr/>
        </p:nvSpPr>
        <p:spPr>
          <a:xfrm>
            <a:off x="1323975" y="5858066"/>
            <a:ext cx="1000125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i="1" dirty="0"/>
              <a:t>YES! </a:t>
            </a:r>
            <a:r>
              <a:rPr lang="en-US" i="1" dirty="0"/>
              <a:t>In this unlikely scenario, do not pass go, do not collect $200, forward directly to Transformation_PMO.</a:t>
            </a:r>
            <a:r>
              <a:rPr lang="en-US" i="1"/>
              <a:t> (This one would get escalated all the way up to CTR Comms!)</a:t>
            </a:r>
            <a:endParaRPr lang="en-US" b="1" i="1" dirty="0"/>
          </a:p>
        </p:txBody>
      </p:sp>
    </p:spTree>
    <p:extLst>
      <p:ext uri="{BB962C8B-B14F-4D97-AF65-F5344CB8AC3E}">
        <p14:creationId xmlns:p14="http://schemas.microsoft.com/office/powerpoint/2010/main" val="18887571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067680-FD91-1D26-8F2F-E545A7B68F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Remember!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FBF690D-36E1-A4FC-3CB3-7B0B31121A8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05326" y="1468073"/>
            <a:ext cx="11201400" cy="4509646"/>
          </a:xfrm>
        </p:spPr>
        <p:txBody>
          <a:bodyPr/>
          <a:lstStyle/>
          <a:p>
            <a:r>
              <a:rPr lang="en-US" dirty="0"/>
              <a:t>When in doubt, fill it (the comms support form) out! </a:t>
            </a:r>
          </a:p>
          <a:p>
            <a:r>
              <a:rPr lang="en-US" dirty="0"/>
              <a:t>Talk to comms early and often.</a:t>
            </a:r>
          </a:p>
          <a:p>
            <a:r>
              <a:rPr lang="en-US" dirty="0"/>
              <a:t>We’re here to help, not hinder! </a:t>
            </a:r>
          </a:p>
          <a:p>
            <a:r>
              <a:rPr lang="en-US" dirty="0"/>
              <a:t>Embrace the pace. We would always rather be getting our messaging aligned a bit too early over finding out about the need for a message at crunch time.</a:t>
            </a:r>
          </a:p>
          <a:p>
            <a:r>
              <a:rPr lang="en-US" dirty="0"/>
              <a:t>Lottery-proof your interactions! Loop in Transformation_PMO and your team lead in case you hit the jackpot and leave us. 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B67E75C-CCF7-6FB3-6C39-92D6C6334AC3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>
                <a:ln>
                  <a:noFill/>
                </a:ln>
                <a:solidFill>
                  <a:srgbClr val="8A8C92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Commonwealth of Massachusetts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8C285B4-CE20-1CDE-AAAF-2908962950C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>
                <a:ln>
                  <a:noFill/>
                </a:ln>
                <a:solidFill>
                  <a:srgbClr val="8A8C92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Confidential: for internal discussion and policy development only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04B5088-1C8D-F3F4-009B-60DB4DC36B7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8CC35B3-0CC1-4AB5-8A2B-5346EDFFE69A}" type="slidenum">
              <a:rPr kumimoji="0" lang="en-US" sz="1000" b="0" i="0" u="none" strike="noStrike" kern="1200" cap="none" spc="0" normalizeH="0" baseline="0" noProof="0" smtClean="0">
                <a:ln>
                  <a:noFill/>
                </a:ln>
                <a:solidFill>
                  <a:srgbClr val="8A8C92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32</a:t>
            </a:fld>
            <a:endParaRPr kumimoji="0" lang="en-US" sz="1000" b="0" i="0" u="none" strike="noStrike" kern="1200" cap="none" spc="0" normalizeH="0" baseline="0" noProof="0">
              <a:ln>
                <a:noFill/>
              </a:ln>
              <a:solidFill>
                <a:srgbClr val="8A8C92"/>
              </a:solidFill>
              <a:effectLst/>
              <a:uLnTx/>
              <a:uFillTx/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05239743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iverse cartoon hands holding up colorful speech bubbles.">
            <a:extLst>
              <a:ext uri="{FF2B5EF4-FFF2-40B4-BE49-F238E27FC236}">
                <a16:creationId xmlns:a16="http://schemas.microsoft.com/office/drawing/2014/main" id="{3B1D4640-0632-A351-9765-F21585E984B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63274" y="2772791"/>
            <a:ext cx="5849137" cy="259984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BBEDD3EC-90CC-AFB5-15AB-07816F8C5E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In Conclusion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7E0F03D-E252-AEE0-ED89-462BA72DF3C1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>
                <a:ln>
                  <a:noFill/>
                </a:ln>
                <a:solidFill>
                  <a:srgbClr val="8A8C92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Commonwealth of Massachusetts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F77921E-D1AF-AEE9-F9F9-811B8D6A643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>
                <a:ln>
                  <a:noFill/>
                </a:ln>
                <a:solidFill>
                  <a:srgbClr val="8A8C92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Confidential: for internal discussion and policy development only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070575A-4649-AF46-CF75-14614FE5E1B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8CC35B3-0CC1-4AB5-8A2B-5346EDFFE69A}" type="slidenum">
              <a:rPr kumimoji="0" lang="en-US" sz="1000" b="0" i="0" u="none" strike="noStrike" kern="1200" cap="none" spc="0" normalizeH="0" baseline="0" noProof="0" smtClean="0">
                <a:ln>
                  <a:noFill/>
                </a:ln>
                <a:solidFill>
                  <a:srgbClr val="8A8C92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33</a:t>
            </a:fld>
            <a:endParaRPr kumimoji="0" lang="en-US" sz="1000" b="0" i="0" u="none" strike="noStrike" kern="1200" cap="none" spc="0" normalizeH="0" baseline="0" noProof="0">
              <a:ln>
                <a:noFill/>
              </a:ln>
              <a:solidFill>
                <a:srgbClr val="8A8C92"/>
              </a:solidFill>
              <a:effectLst/>
              <a:uLnTx/>
              <a:uFillTx/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72F1908-60C7-2CB5-83DC-3F8E2652111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05325" y="2463590"/>
            <a:ext cx="5590675" cy="3980734"/>
          </a:xfrm>
        </p:spPr>
        <p:txBody>
          <a:bodyPr/>
          <a:lstStyle/>
          <a:p>
            <a:r>
              <a:rPr lang="en-US" dirty="0"/>
              <a:t>Comms is here to help.</a:t>
            </a:r>
          </a:p>
          <a:p>
            <a:r>
              <a:rPr lang="en-US" dirty="0"/>
              <a:t>If you’re not sure about whether we need to be involved or if you are unclear about any of the processes, just ask! </a:t>
            </a:r>
          </a:p>
          <a:p>
            <a:endParaRPr lang="en-US" dirty="0"/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A565F0A9-609A-D589-956A-3EA282B5807D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505325" y="1467748"/>
            <a:ext cx="11177337" cy="905158"/>
          </a:xfrm>
        </p:spPr>
        <p:txBody>
          <a:bodyPr>
            <a:noAutofit/>
          </a:bodyPr>
          <a:lstStyle/>
          <a:p>
            <a:r>
              <a:rPr lang="en-US" sz="2000"/>
              <a:t>This presentation was long, and we don’t expect you to come back and re-read it! </a:t>
            </a:r>
          </a:p>
          <a:p>
            <a:r>
              <a:rPr lang="en-US" sz="2000"/>
              <a:t>Here’s the cliff notes:</a:t>
            </a:r>
          </a:p>
        </p:txBody>
      </p:sp>
    </p:spTree>
    <p:extLst>
      <p:ext uri="{BB962C8B-B14F-4D97-AF65-F5344CB8AC3E}">
        <p14:creationId xmlns:p14="http://schemas.microsoft.com/office/powerpoint/2010/main" val="4129375062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7A1166-528F-192B-2A9D-E8F2532F52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Questions? Feedback?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6C55794-9615-5455-47B0-C699B145AC1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05325" y="1707133"/>
            <a:ext cx="4829771" cy="2761848"/>
          </a:xfrm>
        </p:spPr>
        <p:txBody>
          <a:bodyPr>
            <a:noAutofit/>
          </a:bodyPr>
          <a:lstStyle/>
          <a:p>
            <a:r>
              <a:rPr lang="en-US"/>
              <a:t>How can we improve this presentation?</a:t>
            </a:r>
          </a:p>
          <a:p>
            <a:r>
              <a:rPr lang="en-US"/>
              <a:t>How can we support your team in understanding the content and processes we’ve discussed today?</a:t>
            </a:r>
          </a:p>
          <a:p>
            <a:r>
              <a:rPr lang="en-US"/>
              <a:t>Questions or other feedback?</a:t>
            </a:r>
          </a:p>
          <a:p>
            <a:pPr marL="0" indent="0">
              <a:buNone/>
            </a:pPr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7D798E3-5F76-A7CC-3B06-3461C1FF20F8}"/>
              </a:ext>
            </a:extLst>
          </p:cNvPr>
          <p:cNvSpPr txBox="1"/>
          <p:nvPr/>
        </p:nvSpPr>
        <p:spPr>
          <a:xfrm>
            <a:off x="648086" y="4708040"/>
            <a:ext cx="4544247" cy="974626"/>
          </a:xfrm>
          <a:prstGeom prst="rect">
            <a:avLst/>
          </a:prstGeom>
          <a:solidFill>
            <a:srgbClr val="B85600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square" rtlCol="0" anchor="ctr">
            <a:spAutoFit/>
          </a:bodyPr>
          <a:lstStyle>
            <a:defPPr>
              <a:defRPr lang="en-US"/>
            </a:defPPr>
            <a:lvl1pPr indent="0">
              <a:spcBef>
                <a:spcPts val="200"/>
              </a:spcBef>
              <a:spcAft>
                <a:spcPts val="200"/>
              </a:spcAft>
              <a:buNone/>
              <a:defRPr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200"/>
              </a:spcBef>
              <a:spcAft>
                <a:spcPts val="2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>
                <a:ln>
                  <a:noFill/>
                </a:ln>
                <a:solidFill>
                  <a:srgbClr val="FFFCF2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BEST Program Management Office</a:t>
            </a:r>
            <a:b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CF2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</a:b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CF2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Transformation_PMO@mass.gov</a:t>
            </a: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CF2"/>
              </a:solidFill>
              <a:effectLst/>
              <a:uLnTx/>
              <a:uFillTx/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200"/>
              </a:spcBef>
              <a:spcAft>
                <a:spcPts val="2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CF2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best.macomptroller.org</a:t>
            </a: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CF2"/>
              </a:solidFill>
              <a:effectLst/>
              <a:uLnTx/>
              <a:uFillTx/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59DF793-C3F0-B31A-2A9C-E92735D8C659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>
                <a:ln>
                  <a:noFill/>
                </a:ln>
                <a:solidFill>
                  <a:srgbClr val="8A8C92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Commonwealth of Massachusetts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4DB9172-46C4-5999-059A-D40CC8FC612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>
                <a:ln>
                  <a:noFill/>
                </a:ln>
                <a:solidFill>
                  <a:srgbClr val="8A8C92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Confidential: for internal discussion and policy development only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FD9E967-0256-055F-73FC-7EC3865105A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8CC35B3-0CC1-4AB5-8A2B-5346EDFFE69A}" type="slidenum">
              <a:rPr kumimoji="0" lang="en-US" sz="1000" b="0" i="0" u="none" strike="noStrike" kern="1200" cap="none" spc="0" normalizeH="0" baseline="0" noProof="0" smtClean="0">
                <a:ln>
                  <a:noFill/>
                </a:ln>
                <a:solidFill>
                  <a:srgbClr val="8A8C92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34</a:t>
            </a:fld>
            <a:endParaRPr kumimoji="0" lang="en-US" sz="1000" b="0" i="0" u="none" strike="noStrike" kern="1200" cap="none" spc="0" normalizeH="0" baseline="0" noProof="0">
              <a:ln>
                <a:noFill/>
              </a:ln>
              <a:solidFill>
                <a:srgbClr val="8A8C92"/>
              </a:solidFill>
              <a:effectLst/>
              <a:uLnTx/>
              <a:uFillTx/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grpSp>
        <p:nvGrpSpPr>
          <p:cNvPr id="32" name="Group 31">
            <a:extLst>
              <a:ext uri="{FF2B5EF4-FFF2-40B4-BE49-F238E27FC236}">
                <a16:creationId xmlns:a16="http://schemas.microsoft.com/office/drawing/2014/main" id="{870E514F-536D-6196-3A78-03CE8BC90C2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5820973" y="1379691"/>
            <a:ext cx="5513566" cy="3420642"/>
            <a:chOff x="5903269" y="1206911"/>
            <a:chExt cx="5513566" cy="3420642"/>
          </a:xfrm>
        </p:grpSpPr>
        <p:sp>
          <p:nvSpPr>
            <p:cNvPr id="9" name="TextBox 8" descr="Organizational Change Management Workstream">
              <a:extLst>
                <a:ext uri="{FF2B5EF4-FFF2-40B4-BE49-F238E27FC236}">
                  <a16:creationId xmlns:a16="http://schemas.microsoft.com/office/drawing/2014/main" id="{BBF191BF-013F-19FC-65FF-A2FF6918453D}"/>
                </a:ext>
              </a:extLst>
            </p:cNvPr>
            <p:cNvSpPr txBox="1"/>
            <p:nvPr/>
          </p:nvSpPr>
          <p:spPr>
            <a:xfrm>
              <a:off x="6201335" y="1206911"/>
              <a:ext cx="491822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sz="2000" b="1">
                  <a:solidFill>
                    <a:srgbClr val="0C2340"/>
                  </a:solidFill>
                  <a:latin typeface="Libre Baskerville"/>
                </a:rPr>
                <a:t>BEST Communications Team</a:t>
              </a:r>
              <a:endParaRPr kumimoji="0" lang="en-US" sz="2000" b="1" i="0" u="none" strike="noStrike" kern="1200" cap="none" spc="0" normalizeH="0" baseline="0" noProof="0">
                <a:ln>
                  <a:noFill/>
                </a:ln>
                <a:solidFill>
                  <a:srgbClr val="0C2340"/>
                </a:solidFill>
                <a:effectLst/>
                <a:uLnTx/>
                <a:uFillTx/>
                <a:latin typeface="Libre Baskerville"/>
                <a:ea typeface="+mn-ea"/>
                <a:cs typeface="+mn-cs"/>
              </a:endParaRPr>
            </a:p>
          </p:txBody>
        </p:sp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4C3F2ACF-A0FE-50C8-1ABA-6E10B3A5444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/>
          </p:nvCxnSpPr>
          <p:spPr>
            <a:xfrm>
              <a:off x="6201335" y="1786293"/>
              <a:ext cx="4918225" cy="0"/>
            </a:xfrm>
            <a:prstGeom prst="line">
              <a:avLst/>
            </a:prstGeom>
            <a:ln>
              <a:solidFill>
                <a:srgbClr val="B856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Rectangle 20" descr="Helen O’Malley&#10;Program Manager&#10;Helen.Omalley@mass.gov&#10;">
              <a:extLst>
                <a:ext uri="{FF2B5EF4-FFF2-40B4-BE49-F238E27FC236}">
                  <a16:creationId xmlns:a16="http://schemas.microsoft.com/office/drawing/2014/main" id="{076463E4-B750-6B3F-F646-BD8FBC98B623}"/>
                </a:ext>
              </a:extLst>
            </p:cNvPr>
            <p:cNvSpPr/>
            <p:nvPr/>
          </p:nvSpPr>
          <p:spPr>
            <a:xfrm>
              <a:off x="7472157" y="1956443"/>
              <a:ext cx="2694776" cy="1264401"/>
            </a:xfrm>
            <a:prstGeom prst="rect">
              <a:avLst/>
            </a:prstGeom>
            <a:solidFill>
              <a:schemeClr val="tx1"/>
            </a:solidFill>
            <a:ln>
              <a:solidFill>
                <a:schemeClr val="bg1"/>
              </a:solidFill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1" i="0" u="none" strike="noStrike" kern="1200" cap="none" spc="0" normalizeH="0" baseline="0" noProof="0">
                  <a:ln>
                    <a:noFill/>
                  </a:ln>
                  <a:solidFill>
                    <a:srgbClr val="FFFCF2"/>
                  </a:solidFill>
                  <a:effectLst/>
                  <a:uLnTx/>
                  <a:uFillTx/>
                  <a:latin typeface="Open Sans"/>
                  <a:ea typeface="+mn-ea"/>
                  <a:cs typeface="+mn-cs"/>
                </a:rPr>
                <a:t>Christine Jacinto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00" b="1" i="0" u="none" strike="noStrike" kern="1200" cap="none" spc="0" normalizeH="0" baseline="0" noProof="0">
                <a:ln>
                  <a:noFill/>
                </a:ln>
                <a:solidFill>
                  <a:srgbClr val="FFFCF2"/>
                </a:solidFill>
                <a:effectLst/>
                <a:uLnTx/>
                <a:uFillTx/>
                <a:latin typeface="Open Sans"/>
                <a:ea typeface="+mn-ea"/>
                <a:cs typeface="+mn-cs"/>
              </a:endParaRP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1" u="none" strike="noStrike" kern="1200" cap="none" spc="0" normalizeH="0" baseline="0" noProof="0">
                  <a:ln>
                    <a:noFill/>
                  </a:ln>
                  <a:solidFill>
                    <a:srgbClr val="FFFCF2"/>
                  </a:solidFill>
                  <a:effectLst/>
                  <a:uLnTx/>
                  <a:uFillTx/>
                  <a:latin typeface="Open Sans"/>
                  <a:ea typeface="+mn-ea"/>
                  <a:cs typeface="+mn-cs"/>
                </a:rPr>
                <a:t>Organizational </a:t>
              </a:r>
              <a:br>
                <a:rPr kumimoji="0" lang="en-US" sz="1400" b="0" i="1" u="none" strike="noStrike" kern="1200" cap="none" spc="0" normalizeH="0" baseline="0" noProof="0">
                  <a:ln>
                    <a:noFill/>
                  </a:ln>
                  <a:solidFill>
                    <a:srgbClr val="FFFCF2"/>
                  </a:solidFill>
                  <a:effectLst/>
                  <a:uLnTx/>
                  <a:uFillTx/>
                  <a:latin typeface="Open Sans"/>
                  <a:ea typeface="+mn-ea"/>
                  <a:cs typeface="+mn-cs"/>
                </a:rPr>
              </a:br>
              <a:r>
                <a:rPr kumimoji="0" lang="en-US" sz="1400" b="0" i="1" u="none" strike="noStrike" kern="1200" cap="none" spc="0" normalizeH="0" baseline="0" noProof="0">
                  <a:ln>
                    <a:noFill/>
                  </a:ln>
                  <a:solidFill>
                    <a:srgbClr val="FFFCF2"/>
                  </a:solidFill>
                  <a:effectLst/>
                  <a:uLnTx/>
                  <a:uFillTx/>
                  <a:latin typeface="Open Sans"/>
                  <a:ea typeface="+mn-ea"/>
                  <a:cs typeface="+mn-cs"/>
                </a:rPr>
                <a:t>Change</a:t>
              </a:r>
              <a:r>
                <a:rPr lang="en-US" sz="1400" i="1">
                  <a:solidFill>
                    <a:srgbClr val="FFFCF2"/>
                  </a:solidFill>
                  <a:latin typeface="Open Sans"/>
                </a:rPr>
                <a:t> </a:t>
              </a:r>
              <a:r>
                <a:rPr kumimoji="0" lang="en-US" sz="1400" b="0" i="1" u="none" strike="noStrike" kern="1200" cap="none" spc="0" normalizeH="0" baseline="0" noProof="0">
                  <a:ln>
                    <a:noFill/>
                  </a:ln>
                  <a:solidFill>
                    <a:srgbClr val="FFFCF2"/>
                  </a:solidFill>
                  <a:effectLst/>
                  <a:uLnTx/>
                  <a:uFillTx/>
                  <a:latin typeface="Open Sans"/>
                  <a:ea typeface="+mn-ea"/>
                  <a:cs typeface="+mn-cs"/>
                </a:rPr>
                <a:t>Management Lead</a:t>
              </a:r>
              <a:br>
                <a:rPr kumimoji="0" lang="en-US" sz="1400" b="0" i="1" u="none" strike="noStrike" kern="1200" cap="none" spc="0" normalizeH="0" baseline="0" noProof="0">
                  <a:ln>
                    <a:noFill/>
                  </a:ln>
                  <a:solidFill>
                    <a:srgbClr val="FFFCF2"/>
                  </a:solidFill>
                  <a:effectLst/>
                  <a:uLnTx/>
                  <a:uFillTx/>
                  <a:latin typeface="Open Sans"/>
                  <a:ea typeface="+mn-ea"/>
                  <a:cs typeface="+mn-cs"/>
                </a:rPr>
              </a:br>
              <a:r>
                <a:rPr kumimoji="0" 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FFFCF2"/>
                  </a:solidFill>
                  <a:effectLst/>
                  <a:uLnTx/>
                  <a:uFillTx/>
                  <a:latin typeface="Open Sans"/>
                  <a:ea typeface="+mn-ea"/>
                  <a:cs typeface="+mn-cs"/>
                </a:rPr>
                <a:t>christine.jacinto@mass.gov</a:t>
              </a:r>
              <a:endPara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rgbClr val="FFFCF2"/>
                </a:solidFill>
                <a:effectLst/>
                <a:uLnTx/>
                <a:uFillTx/>
                <a:latin typeface="Open Sans"/>
                <a:ea typeface="+mn-ea"/>
                <a:cs typeface="+mn-cs"/>
              </a:endParaRPr>
            </a:p>
          </p:txBody>
        </p:sp>
        <p:sp>
          <p:nvSpPr>
            <p:cNvPr id="19" name="Rectangle 18" descr="Christine Jacinto&#10;&#10;Organizational &#10;Change Management Lead&#10;Christine.Jacinto@mass.gov&#10;">
              <a:extLst>
                <a:ext uri="{FF2B5EF4-FFF2-40B4-BE49-F238E27FC236}">
                  <a16:creationId xmlns:a16="http://schemas.microsoft.com/office/drawing/2014/main" id="{2B19B572-E37C-9234-FC37-BE078752C352}"/>
                </a:ext>
              </a:extLst>
            </p:cNvPr>
            <p:cNvSpPr/>
            <p:nvPr/>
          </p:nvSpPr>
          <p:spPr>
            <a:xfrm>
              <a:off x="5903269" y="3356852"/>
              <a:ext cx="2694776" cy="1264400"/>
            </a:xfrm>
            <a:prstGeom prst="rect">
              <a:avLst/>
            </a:prstGeom>
            <a:solidFill>
              <a:srgbClr val="2F4858"/>
            </a:solidFill>
            <a:ln>
              <a:solidFill>
                <a:schemeClr val="bg1"/>
              </a:solidFill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1" i="0" u="none" strike="noStrike" kern="1200" cap="none" spc="0" normalizeH="0" baseline="0" noProof="0">
                  <a:ln>
                    <a:noFill/>
                  </a:ln>
                  <a:solidFill>
                    <a:srgbClr val="FFFCF2"/>
                  </a:solidFill>
                  <a:effectLst/>
                  <a:uLnTx/>
                  <a:uFillTx/>
                  <a:latin typeface="Open Sans"/>
                  <a:ea typeface="+mn-ea"/>
                  <a:cs typeface="+mn-cs"/>
                </a:rPr>
                <a:t>Caroline Russell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00" b="1" i="0" u="none" strike="noStrike" kern="1200" cap="none" spc="0" normalizeH="0" baseline="0" noProof="0">
                <a:ln>
                  <a:noFill/>
                </a:ln>
                <a:solidFill>
                  <a:srgbClr val="FFFCF2"/>
                </a:solidFill>
                <a:effectLst/>
                <a:uLnTx/>
                <a:uFillTx/>
                <a:latin typeface="Open Sans"/>
                <a:ea typeface="+mn-ea"/>
                <a:cs typeface="+mn-cs"/>
              </a:endParaRP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1" u="none" strike="noStrike" kern="1200" cap="none" spc="0" normalizeH="0" baseline="0" noProof="0">
                  <a:ln>
                    <a:noFill/>
                  </a:ln>
                  <a:solidFill>
                    <a:srgbClr val="FFFCF2"/>
                  </a:solidFill>
                  <a:effectLst/>
                  <a:uLnTx/>
                  <a:uFillTx/>
                  <a:latin typeface="Open Sans"/>
                  <a:ea typeface="+mn-ea"/>
                  <a:cs typeface="+mn-cs"/>
                </a:rPr>
                <a:t>Communications Lead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sz="1400">
                  <a:solidFill>
                    <a:srgbClr val="FFFCF2"/>
                  </a:solidFill>
                  <a:latin typeface="Open Sans"/>
                </a:rPr>
                <a:t>c</a:t>
              </a:r>
              <a:r>
                <a:rPr kumimoji="0" lang="en-US" sz="1400" b="0" i="0" u="none" strike="noStrike" kern="1200" cap="none" spc="0" normalizeH="0" baseline="0" noProof="0">
                  <a:ln>
                    <a:noFill/>
                  </a:ln>
                  <a:solidFill>
                    <a:srgbClr val="FFFCF2"/>
                  </a:solidFill>
                  <a:effectLst/>
                  <a:uLnTx/>
                  <a:uFillTx/>
                  <a:latin typeface="Open Sans"/>
                  <a:ea typeface="+mn-ea"/>
                  <a:cs typeface="+mn-cs"/>
                </a:rPr>
                <a:t>aroline.n.russell@mass.gov</a:t>
              </a:r>
            </a:p>
          </p:txBody>
        </p:sp>
        <p:pic>
          <p:nvPicPr>
            <p:cNvPr id="20" name="Picture Placeholder 1" descr="Christine Jacinto&#10;&#10;Organizational &#10;Change Management Lead&#10;Christine.Jacinto@mass.gov&#10;">
              <a:extLst>
                <a:ext uri="{FF2B5EF4-FFF2-40B4-BE49-F238E27FC236}">
                  <a16:creationId xmlns:a16="http://schemas.microsoft.com/office/drawing/2014/main" id="{79843D87-098B-25F1-7031-CDEABC3E6F64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9133" b="9133"/>
            <a:stretch/>
          </p:blipFill>
          <p:spPr>
            <a:xfrm>
              <a:off x="9384487" y="2025531"/>
              <a:ext cx="678392" cy="676656"/>
            </a:xfrm>
            <a:prstGeom prst="ellipse">
              <a:avLst/>
            </a:prstGeom>
            <a:ln>
              <a:solidFill>
                <a:schemeClr val="bg1"/>
              </a:solidFill>
            </a:ln>
          </p:spPr>
        </p:pic>
        <p:pic>
          <p:nvPicPr>
            <p:cNvPr id="24" name="Picture 23" descr="Headshot of Caroline Russell">
              <a:extLst>
                <a:ext uri="{FF2B5EF4-FFF2-40B4-BE49-F238E27FC236}">
                  <a16:creationId xmlns:a16="http://schemas.microsoft.com/office/drawing/2014/main" id="{9E6C1A17-C091-30FA-61BE-CAE6E9A8A0CD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0000" b="10000"/>
            <a:stretch/>
          </p:blipFill>
          <p:spPr>
            <a:xfrm>
              <a:off x="7802444" y="3435856"/>
              <a:ext cx="694944" cy="694944"/>
            </a:xfrm>
            <a:prstGeom prst="ellipse">
              <a:avLst/>
            </a:prstGeom>
            <a:ln w="12700">
              <a:solidFill>
                <a:schemeClr val="bg1"/>
              </a:solidFill>
              <a:prstDash val="solid"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30" name="Rectangle 29" descr="Catherine Quan&#10;Functional Lead&#10;Catherine.Quan1@mass.gov&#10;">
              <a:extLst>
                <a:ext uri="{FF2B5EF4-FFF2-40B4-BE49-F238E27FC236}">
                  <a16:creationId xmlns:a16="http://schemas.microsoft.com/office/drawing/2014/main" id="{650EF75C-8E46-38C1-6A95-CEA23E6FE679}"/>
                </a:ext>
              </a:extLst>
            </p:cNvPr>
            <p:cNvSpPr/>
            <p:nvPr/>
          </p:nvSpPr>
          <p:spPr>
            <a:xfrm>
              <a:off x="8722059" y="3363152"/>
              <a:ext cx="2694776" cy="1264401"/>
            </a:xfrm>
            <a:prstGeom prst="rect">
              <a:avLst/>
            </a:prstGeom>
            <a:solidFill>
              <a:srgbClr val="2F4858"/>
            </a:solidFill>
            <a:ln>
              <a:solidFill>
                <a:schemeClr val="bg1"/>
              </a:solidFill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sz="1400" b="1">
                  <a:solidFill>
                    <a:srgbClr val="FFFCF2"/>
                  </a:solidFill>
                  <a:latin typeface="Open Sans"/>
                </a:rPr>
                <a:t>Brianna Garcia</a:t>
              </a:r>
              <a:endParaRPr kumimoji="0" lang="en-US" sz="1400" b="1" i="0" u="none" strike="noStrike" kern="1200" cap="none" spc="0" normalizeH="0" baseline="0" noProof="0">
                <a:ln>
                  <a:noFill/>
                </a:ln>
                <a:solidFill>
                  <a:srgbClr val="FFFCF2"/>
                </a:solidFill>
                <a:effectLst/>
                <a:uLnTx/>
                <a:uFillTx/>
                <a:latin typeface="Open Sans"/>
                <a:ea typeface="+mn-ea"/>
                <a:cs typeface="+mn-cs"/>
              </a:endParaRP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00" b="1" i="0" u="none" strike="noStrike" kern="1200" cap="none" spc="0" normalizeH="0" baseline="0" noProof="0">
                <a:ln>
                  <a:noFill/>
                </a:ln>
                <a:solidFill>
                  <a:srgbClr val="FFFCF2"/>
                </a:solidFill>
                <a:effectLst/>
                <a:uLnTx/>
                <a:uFillTx/>
                <a:latin typeface="Open Sans"/>
                <a:ea typeface="+mn-ea"/>
                <a:cs typeface="+mn-cs"/>
              </a:endParaRP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sz="1400" i="1">
                  <a:solidFill>
                    <a:srgbClr val="FFFCF2"/>
                  </a:solidFill>
                  <a:latin typeface="Open Sans"/>
                </a:rPr>
                <a:t>Digital Content &amp; 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sz="1400" i="1">
                  <a:solidFill>
                    <a:srgbClr val="FFFCF2"/>
                  </a:solidFill>
                  <a:latin typeface="Open Sans"/>
                </a:rPr>
                <a:t>Communications Coordinator</a:t>
              </a:r>
              <a:endParaRPr kumimoji="0" lang="en-US" sz="1400" b="0" i="1" u="none" strike="noStrike" kern="1200" cap="none" spc="0" normalizeH="0" baseline="0" noProof="0">
                <a:ln>
                  <a:noFill/>
                </a:ln>
                <a:solidFill>
                  <a:srgbClr val="FFFCF2"/>
                </a:solidFill>
                <a:effectLst/>
                <a:uLnTx/>
                <a:uFillTx/>
                <a:latin typeface="Open Sans"/>
                <a:ea typeface="+mn-ea"/>
                <a:cs typeface="+mn-cs"/>
              </a:endParaRP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1200" cap="none" spc="0" normalizeH="0" baseline="0" noProof="0">
                  <a:ln>
                    <a:noFill/>
                  </a:ln>
                  <a:solidFill>
                    <a:srgbClr val="FFFCF2"/>
                  </a:solidFill>
                  <a:effectLst/>
                  <a:uLnTx/>
                  <a:uFillTx/>
                  <a:latin typeface="Open Sans"/>
                  <a:ea typeface="+mn-ea"/>
                  <a:cs typeface="+mn-cs"/>
                </a:rPr>
                <a:t>brianna.garcia@mass.gov</a:t>
              </a:r>
            </a:p>
          </p:txBody>
        </p:sp>
        <p:pic>
          <p:nvPicPr>
            <p:cNvPr id="25" name="Picture 24">
              <a:extLst>
                <a:ext uri="{FF2B5EF4-FFF2-40B4-BE49-F238E27FC236}">
                  <a16:creationId xmlns:a16="http://schemas.microsoft.com/office/drawing/2014/main" id="{BE8B3232-3BDB-2ECE-AD64-0FB19F0037F1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0616165" y="3444085"/>
              <a:ext cx="676656" cy="676656"/>
            </a:xfrm>
            <a:prstGeom prst="ellipse">
              <a:avLst/>
            </a:prstGeom>
            <a:ln w="12700">
              <a:solidFill>
                <a:schemeClr val="bg1"/>
              </a:solidFill>
              <a:prstDash val="solid"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</p:pic>
      </p:grpSp>
    </p:spTree>
    <p:extLst>
      <p:ext uri="{BB962C8B-B14F-4D97-AF65-F5344CB8AC3E}">
        <p14:creationId xmlns:p14="http://schemas.microsoft.com/office/powerpoint/2010/main" val="3083324993"/>
      </p:ext>
    </p:extLst>
  </p:cSld>
  <p:clrMapOvr>
    <a:masterClrMapping/>
  </p:clrMapOvr>
  <p:extLst>
    <p:ext uri="{6950BFC3-D8DA-4A85-94F7-54DA5524770B}">
      <p188:commentRel xmlns:p188="http://schemas.microsoft.com/office/powerpoint/2018/8/main" r:id="rId2"/>
    </p:ext>
  </p:extLst>
</p:sld>
</file>

<file path=ppt/theme/theme1.xml><?xml version="1.0" encoding="utf-8"?>
<a:theme xmlns:a="http://schemas.openxmlformats.org/drawingml/2006/main" name="1_BEST Theme">
  <a:themeElements>
    <a:clrScheme name="BEST">
      <a:dk1>
        <a:srgbClr val="0C2340"/>
      </a:dk1>
      <a:lt1>
        <a:srgbClr val="FFFCF2"/>
      </a:lt1>
      <a:dk2>
        <a:srgbClr val="044389"/>
      </a:dk2>
      <a:lt2>
        <a:srgbClr val="78C0E0"/>
      </a:lt2>
      <a:accent1>
        <a:srgbClr val="0C2340"/>
      </a:accent1>
      <a:accent2>
        <a:srgbClr val="F6AE2D"/>
      </a:accent2>
      <a:accent3>
        <a:srgbClr val="F08700"/>
      </a:accent3>
      <a:accent4>
        <a:srgbClr val="78C0E0"/>
      </a:accent4>
      <a:accent5>
        <a:srgbClr val="28641C"/>
      </a:accent5>
      <a:accent6>
        <a:srgbClr val="BD3039"/>
      </a:accent6>
      <a:hlink>
        <a:srgbClr val="044389"/>
      </a:hlink>
      <a:folHlink>
        <a:srgbClr val="F08700"/>
      </a:folHlink>
    </a:clrScheme>
    <a:fontScheme name="BEST Program Typography">
      <a:majorFont>
        <a:latin typeface="Libre Baskerville"/>
        <a:ea typeface=""/>
        <a:cs typeface=""/>
      </a:majorFont>
      <a:minorFont>
        <a:latin typeface="Open San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PTemplate.potx" id="{E8184647-2B1C-4A6B-AC82-B4D06239C2DF}" vid="{936E9F44-7930-4537-A870-929C43DA73D2}"/>
    </a:ext>
  </a:extLst>
</a:theme>
</file>

<file path=ppt/theme/theme2.xml><?xml version="1.0" encoding="utf-8"?>
<a:theme xmlns:a="http://schemas.openxmlformats.org/drawingml/2006/main" name="2_BEST Theme">
  <a:themeElements>
    <a:clrScheme name="BEST Program">
      <a:dk1>
        <a:srgbClr val="0C2340"/>
      </a:dk1>
      <a:lt1>
        <a:srgbClr val="FFFCF2"/>
      </a:lt1>
      <a:dk2>
        <a:srgbClr val="044389"/>
      </a:dk2>
      <a:lt2>
        <a:srgbClr val="78C0E0"/>
      </a:lt2>
      <a:accent1>
        <a:srgbClr val="F08700"/>
      </a:accent1>
      <a:accent2>
        <a:srgbClr val="F4C430"/>
      </a:accent2>
      <a:accent3>
        <a:srgbClr val="00755F"/>
      </a:accent3>
      <a:accent4>
        <a:srgbClr val="D14142"/>
      </a:accent4>
      <a:accent5>
        <a:srgbClr val="2F4858"/>
      </a:accent5>
      <a:accent6>
        <a:srgbClr val="E8E8E8"/>
      </a:accent6>
      <a:hlink>
        <a:srgbClr val="044389"/>
      </a:hlink>
      <a:folHlink>
        <a:srgbClr val="6C4C9B"/>
      </a:folHlink>
    </a:clrScheme>
    <a:fontScheme name="BEST Fonts">
      <a:majorFont>
        <a:latin typeface="Merriweather"/>
        <a:ea typeface=""/>
        <a:cs typeface=""/>
      </a:majorFont>
      <a:minorFont>
        <a:latin typeface="Lat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PTemplate.potx" id="{E8184647-2B1C-4A6B-AC82-B4D06239C2DF}" vid="{936E9F44-7930-4537-A870-929C43DA73D2}"/>
    </a:ext>
  </a:extLst>
</a:theme>
</file>

<file path=ppt/theme/theme3.xml><?xml version="1.0" encoding="utf-8"?>
<a:theme xmlns:a="http://schemas.openxmlformats.org/drawingml/2006/main" name="3_BEST Theme">
  <a:themeElements>
    <a:clrScheme name="BEST">
      <a:dk1>
        <a:srgbClr val="0C2340"/>
      </a:dk1>
      <a:lt1>
        <a:srgbClr val="FFFCF2"/>
      </a:lt1>
      <a:dk2>
        <a:srgbClr val="044389"/>
      </a:dk2>
      <a:lt2>
        <a:srgbClr val="78C0E0"/>
      </a:lt2>
      <a:accent1>
        <a:srgbClr val="0C2340"/>
      </a:accent1>
      <a:accent2>
        <a:srgbClr val="F6AE2D"/>
      </a:accent2>
      <a:accent3>
        <a:srgbClr val="F08700"/>
      </a:accent3>
      <a:accent4>
        <a:srgbClr val="78C0E0"/>
      </a:accent4>
      <a:accent5>
        <a:srgbClr val="28641C"/>
      </a:accent5>
      <a:accent6>
        <a:srgbClr val="BD3039"/>
      </a:accent6>
      <a:hlink>
        <a:srgbClr val="044389"/>
      </a:hlink>
      <a:folHlink>
        <a:srgbClr val="F08700"/>
      </a:folHlink>
    </a:clrScheme>
    <a:fontScheme name="BEST Program Typography">
      <a:majorFont>
        <a:latin typeface="Libre Baskerville"/>
        <a:ea typeface=""/>
        <a:cs typeface=""/>
      </a:majorFont>
      <a:minorFont>
        <a:latin typeface="Open San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PTemplate.potx" id="{E8184647-2B1C-4A6B-AC82-B4D06239C2DF}" vid="{936E9F44-7930-4537-A870-929C43DA73D2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haredWithUsers xmlns="b8649df9-04a2-4dd3-ac83-8068478b070b">
      <UserInfo>
        <DisplayName/>
        <AccountId xsi:nil="true"/>
        <AccountType/>
      </UserInfo>
    </SharedWithUsers>
    <lcf76f155ced4ddcb4097134ff3c332f xmlns="adc5083e-18d5-47cc-8a57-b386b528463a">
      <Terms xmlns="http://schemas.microsoft.com/office/infopath/2007/PartnerControls"/>
    </lcf76f155ced4ddcb4097134ff3c332f>
    <TaxCatchAll xmlns="b8649df9-04a2-4dd3-ac83-8068478b070b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D139474A933A8F4C8A90C407E758F3D6" ma:contentTypeVersion="16" ma:contentTypeDescription="Create a new document." ma:contentTypeScope="" ma:versionID="b3c5607515033b36aa510de5797dd4ea">
  <xsd:schema xmlns:xsd="http://www.w3.org/2001/XMLSchema" xmlns:xs="http://www.w3.org/2001/XMLSchema" xmlns:p="http://schemas.microsoft.com/office/2006/metadata/properties" xmlns:ns2="adc5083e-18d5-47cc-8a57-b386b528463a" xmlns:ns3="b8649df9-04a2-4dd3-ac83-8068478b070b" targetNamespace="http://schemas.microsoft.com/office/2006/metadata/properties" ma:root="true" ma:fieldsID="6ff630f1671b793963e213c638aa804b" ns2:_="" ns3:_="">
    <xsd:import namespace="adc5083e-18d5-47cc-8a57-b386b528463a"/>
    <xsd:import namespace="b8649df9-04a2-4dd3-ac83-8068478b070b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bjectDetectorVersions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Location" minOccurs="0"/>
                <xsd:element ref="ns2:MediaServiceOCR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dc5083e-18d5-47cc-8a57-b386b528463a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lcf76f155ced4ddcb4097134ff3c332f" ma:index="14" nillable="true" ma:taxonomy="true" ma:internalName="lcf76f155ced4ddcb4097134ff3c332f" ma:taxonomyFieldName="MediaServiceImageTags" ma:displayName="Image Tags" ma:readOnly="false" ma:fieldId="{5cf76f15-5ced-4ddc-b409-7134ff3c332f}" ma:taxonomyMulti="true" ma:sspId="9f123c60-6d59-4beb-a46f-4c7d903a1f29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6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9" nillable="true" ma:displayName="MediaLengthInSeconds" ma:hidden="true" ma:internalName="MediaLengthInSeconds" ma:readOnly="true">
      <xsd:simpleType>
        <xsd:restriction base="dms:Unknown"/>
      </xsd:simpleType>
    </xsd:element>
    <xsd:element name="MediaServiceLocation" ma:index="20" nillable="true" ma:displayName="Location" ma:indexed="true" ma:internalName="MediaServiceLocation" ma:readOnly="true">
      <xsd:simpleType>
        <xsd:restriction base="dms:Text"/>
      </xsd:simpleType>
    </xsd:element>
    <xsd:element name="MediaServiceOCR" ma:index="2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8649df9-04a2-4dd3-ac83-8068478b070b" elementFormDefault="qualified">
    <xsd:import namespace="http://schemas.microsoft.com/office/2006/documentManagement/types"/>
    <xsd:import namespace="http://schemas.microsoft.com/office/infopath/2007/PartnerControls"/>
    <xsd:element name="SharedWithUsers" ma:index="11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2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5" nillable="true" ma:displayName="Taxonomy Catch All Column" ma:hidden="true" ma:list="{b98bc5e7-a7a7-4992-9723-d06a56470df5}" ma:internalName="TaxCatchAll" ma:showField="CatchAllData" ma:web="b8649df9-04a2-4dd3-ac83-8068478b070b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6D7DCFC4-626D-49B0-B0AA-18880D147721}">
  <ds:schemaRefs>
    <ds:schemaRef ds:uri="http://purl.org/dc/dcmitype/"/>
    <ds:schemaRef ds:uri="http://schemas.microsoft.com/office/2006/documentManagement/types"/>
    <ds:schemaRef ds:uri="http://www.w3.org/XML/1998/namespace"/>
    <ds:schemaRef ds:uri="b8649df9-04a2-4dd3-ac83-8068478b070b"/>
    <ds:schemaRef ds:uri="http://schemas.microsoft.com/office/2006/metadata/properties"/>
    <ds:schemaRef ds:uri="http://purl.org/dc/terms/"/>
    <ds:schemaRef ds:uri="http://purl.org/dc/elements/1.1/"/>
    <ds:schemaRef ds:uri="http://schemas.microsoft.com/office/infopath/2007/PartnerControls"/>
    <ds:schemaRef ds:uri="http://schemas.openxmlformats.org/package/2006/metadata/core-properties"/>
    <ds:schemaRef ds:uri="adc5083e-18d5-47cc-8a57-b386b528463a"/>
  </ds:schemaRefs>
</ds:datastoreItem>
</file>

<file path=customXml/itemProps2.xml><?xml version="1.0" encoding="utf-8"?>
<ds:datastoreItem xmlns:ds="http://schemas.openxmlformats.org/officeDocument/2006/customXml" ds:itemID="{70473316-11FC-4606-89F2-7315267C7ED3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4A7874E0-54C1-40D6-B867-0639475CC25E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adc5083e-18d5-47cc-8a57-b386b528463a"/>
    <ds:schemaRef ds:uri="b8649df9-04a2-4dd3-ac83-8068478b070b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Metadata/LabelInfo.xml><?xml version="1.0" encoding="utf-8"?>
<clbl:labelList xmlns:clbl="http://schemas.microsoft.com/office/2020/mipLabelMetadata">
  <clbl:label id="{3e861d16-48b7-4a0e-9806-8c04d81b7b2a}" enabled="0" method="" siteId="{3e861d16-48b7-4a0e-9806-8c04d81b7b2a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18271</TotalTime>
  <Words>2461</Words>
  <Application>Microsoft Office PowerPoint</Application>
  <PresentationFormat>Widescreen</PresentationFormat>
  <Paragraphs>350</Paragraphs>
  <Slides>34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34</vt:i4>
      </vt:variant>
    </vt:vector>
  </HeadingPairs>
  <TitlesOfParts>
    <vt:vector size="45" baseType="lpstr">
      <vt:lpstr>Arial</vt:lpstr>
      <vt:lpstr>Calibri</vt:lpstr>
      <vt:lpstr>Courier New</vt:lpstr>
      <vt:lpstr>Lato</vt:lpstr>
      <vt:lpstr>Libre Baskerville</vt:lpstr>
      <vt:lpstr>Open Sans</vt:lpstr>
      <vt:lpstr>Wingdings</vt:lpstr>
      <vt:lpstr>Wingdings 3</vt:lpstr>
      <vt:lpstr>1_BEST Theme</vt:lpstr>
      <vt:lpstr>2_BEST Theme</vt:lpstr>
      <vt:lpstr>3_BEST Theme</vt:lpstr>
      <vt:lpstr>BEST Program Communications</vt:lpstr>
      <vt:lpstr>Topics</vt:lpstr>
      <vt:lpstr> </vt:lpstr>
      <vt:lpstr>What is Communication?</vt:lpstr>
      <vt:lpstr>Communication as a Business Function</vt:lpstr>
      <vt:lpstr>BEST Communications Function Goals</vt:lpstr>
      <vt:lpstr>Communications Activities</vt:lpstr>
      <vt:lpstr> </vt:lpstr>
      <vt:lpstr>Maybe you don’t want to engage comms because…</vt:lpstr>
      <vt:lpstr>The Case for Comms</vt:lpstr>
      <vt:lpstr>The WHY Behind the Process</vt:lpstr>
      <vt:lpstr>Why put these processes in place?  Can’t we all send an email? </vt:lpstr>
      <vt:lpstr>Our goals in this process are to: </vt:lpstr>
      <vt:lpstr>Comms Process/Workflow</vt:lpstr>
      <vt:lpstr>Seek Comms Support if…</vt:lpstr>
      <vt:lpstr>In general, working with the comms team will look like this: </vt:lpstr>
      <vt:lpstr>NEW! Communications Support Form</vt:lpstr>
      <vt:lpstr>What’s the status of my request?</vt:lpstr>
      <vt:lpstr>Comms Workflow</vt:lpstr>
      <vt:lpstr>Comms Timelines</vt:lpstr>
      <vt:lpstr>Q&amp;As (FAQs if you must…) for now:</vt:lpstr>
      <vt:lpstr>SNEAK PREVIEW! Q&amp;A* Tracker</vt:lpstr>
      <vt:lpstr>Reviewers</vt:lpstr>
      <vt:lpstr>Reviewers (cont’d)</vt:lpstr>
      <vt:lpstr>Putting BEST  to Practice</vt:lpstr>
      <vt:lpstr>POP QUIZ! Question 1</vt:lpstr>
      <vt:lpstr>POP QUIZ! Question 2 </vt:lpstr>
      <vt:lpstr>POP QUIZ! Question 3 </vt:lpstr>
      <vt:lpstr>POP QUIZ! Question 4</vt:lpstr>
      <vt:lpstr>POP QUIZ! Question 5</vt:lpstr>
      <vt:lpstr>POP QUIZ! Question 6</vt:lpstr>
      <vt:lpstr>Remember!</vt:lpstr>
      <vt:lpstr>In Conclusion</vt:lpstr>
      <vt:lpstr>Questions? Feedback?</vt:lpstr>
    </vt:vector>
  </TitlesOfParts>
  <Company>Office of State Comptroller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Russell, Caroline N. (CTR)</dc:creator>
  <cp:lastModifiedBy>Garcia, Brianna (CTR)</cp:lastModifiedBy>
  <cp:revision>30</cp:revision>
  <dcterms:created xsi:type="dcterms:W3CDTF">2023-02-15T16:57:03Z</dcterms:created>
  <dcterms:modified xsi:type="dcterms:W3CDTF">2025-02-19T19:25:23Z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0x010100D139474A933A8F4C8A90C407E758F3D6</vt:lpwstr>
  </property>
  <property fmtid="{D5CDD505-2E9C-101B-9397-08002B2CF9AE}" pid="3" name="MediaServiceImageTags">
    <vt:lpwstr/>
  </property>
  <property fmtid="{D5CDD505-2E9C-101B-9397-08002B2CF9AE}" pid="4" name="Order">
    <vt:r8>135400</vt:r8>
  </property>
  <property fmtid="{D5CDD505-2E9C-101B-9397-08002B2CF9AE}" pid="5" name="Functional Area">
    <vt:lpwstr>PMO</vt:lpwstr>
  </property>
  <property fmtid="{D5CDD505-2E9C-101B-9397-08002B2CF9AE}" pid="6" name="xd_Signature">
    <vt:bool>false</vt:bool>
  </property>
  <property fmtid="{D5CDD505-2E9C-101B-9397-08002B2CF9AE}" pid="7" name="xd_ProgID">
    <vt:lpwstr/>
  </property>
  <property fmtid="{D5CDD505-2E9C-101B-9397-08002B2CF9AE}" pid="8" name="Status">
    <vt:lpwstr>Active</vt:lpwstr>
  </property>
  <property fmtid="{D5CDD505-2E9C-101B-9397-08002B2CF9AE}" pid="9" name="ComplianceAssetId">
    <vt:lpwstr/>
  </property>
  <property fmtid="{D5CDD505-2E9C-101B-9397-08002B2CF9AE}" pid="10" name="TemplateUrl">
    <vt:lpwstr/>
  </property>
  <property fmtid="{D5CDD505-2E9C-101B-9397-08002B2CF9AE}" pid="11" name="_ExtendedDescription">
    <vt:lpwstr/>
  </property>
  <property fmtid="{D5CDD505-2E9C-101B-9397-08002B2CF9AE}" pid="12" name="Tags">
    <vt:lpwstr>;#Template;#Onboarding;#</vt:lpwstr>
  </property>
  <property fmtid="{D5CDD505-2E9C-101B-9397-08002B2CF9AE}" pid="13" name="TriggerFlowInfo">
    <vt:lpwstr/>
  </property>
</Properties>
</file>